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anva Sans" panose="020B0604020202020204" charset="0"/>
      <p:regular r:id="rId25"/>
    </p:embeddedFont>
    <p:embeddedFont>
      <p:font typeface="Canva Sans Bold" panose="020B0604020202020204" charset="0"/>
      <p:regular r:id="rId26"/>
    </p:embeddedFont>
    <p:embeddedFont>
      <p:font typeface="Freestyle Script" panose="030804020302050B0404" pitchFamily="66" charset="0"/>
      <p:regular r:id="rId27"/>
    </p:embeddedFont>
    <p:embeddedFont>
      <p:font typeface="Glacial Indifference" panose="020B0604020202020204" charset="0"/>
      <p:regular r:id="rId28"/>
    </p:embeddedFont>
    <p:embeddedFont>
      <p:font typeface="Poppins" panose="000005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5.svg"/><Relationship Id="rId5" Type="http://schemas.openxmlformats.org/officeDocument/2006/relationships/image" Target="../media/image6.sv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6.jpe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5.svg"/><Relationship Id="rId5" Type="http://schemas.openxmlformats.org/officeDocument/2006/relationships/image" Target="../media/image6.sv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svg"/><Relationship Id="rId12" Type="http://schemas.openxmlformats.org/officeDocument/2006/relationships/image" Target="../media/image29.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svg"/><Relationship Id="rId12" Type="http://schemas.openxmlformats.org/officeDocument/2006/relationships/image" Target="../media/image30.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image" Target="../media/image2.svg"/><Relationship Id="rId10" Type="http://schemas.openxmlformats.org/officeDocument/2006/relationships/image" Target="../media/image31.jpeg"/><Relationship Id="rId4" Type="http://schemas.openxmlformats.org/officeDocument/2006/relationships/image" Target="../media/image1.png"/><Relationship Id="rId9"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5.svg"/><Relationship Id="rId5" Type="http://schemas.openxmlformats.org/officeDocument/2006/relationships/image" Target="../media/image6.svg"/><Relationship Id="rId10" Type="http://schemas.openxmlformats.org/officeDocument/2006/relationships/image" Target="../media/image34.png"/><Relationship Id="rId4" Type="http://schemas.openxmlformats.org/officeDocument/2006/relationships/image" Target="../media/image5.png"/><Relationship Id="rId9"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3.svg"/><Relationship Id="rId4" Type="http://schemas.openxmlformats.org/officeDocument/2006/relationships/image" Target="../media/image5.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5.svg"/><Relationship Id="rId5" Type="http://schemas.openxmlformats.org/officeDocument/2006/relationships/image" Target="../media/image6.sv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9.png"/><Relationship Id="rId3" Type="http://schemas.openxmlformats.org/officeDocument/2006/relationships/image" Target="../media/image15.svg"/><Relationship Id="rId7" Type="http://schemas.openxmlformats.org/officeDocument/2006/relationships/image" Target="../media/image6.svg"/><Relationship Id="rId12"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3" Type="http://schemas.openxmlformats.org/officeDocument/2006/relationships/image" Target="../media/image15.svg"/><Relationship Id="rId7" Type="http://schemas.openxmlformats.org/officeDocument/2006/relationships/image" Target="../media/image6.svg"/><Relationship Id="rId12" Type="http://schemas.openxmlformats.org/officeDocument/2006/relationships/image" Target="../media/image20.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3.jpeg"/><Relationship Id="rId3" Type="http://schemas.openxmlformats.org/officeDocument/2006/relationships/image" Target="../media/image15.svg"/><Relationship Id="rId7" Type="http://schemas.openxmlformats.org/officeDocument/2006/relationships/image" Target="../media/image6.svg"/><Relationship Id="rId12"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svg"/><Relationship Id="rId7" Type="http://schemas.openxmlformats.org/officeDocument/2006/relationships/image" Target="../media/image6.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4937245" y="7154681"/>
            <a:ext cx="3895922" cy="4507089"/>
          </a:xfrm>
          <a:custGeom>
            <a:avLst/>
            <a:gdLst/>
            <a:ahLst/>
            <a:cxnLst/>
            <a:rect l="l" t="t" r="r" b="b"/>
            <a:pathLst>
              <a:path w="3895922" h="4507089">
                <a:moveTo>
                  <a:pt x="0" y="0"/>
                </a:moveTo>
                <a:lnTo>
                  <a:pt x="3895923" y="0"/>
                </a:lnTo>
                <a:lnTo>
                  <a:pt x="3895923" y="4507089"/>
                </a:lnTo>
                <a:lnTo>
                  <a:pt x="0" y="45070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928410" y="5913987"/>
            <a:ext cx="5231375" cy="6052040"/>
          </a:xfrm>
          <a:custGeom>
            <a:avLst/>
            <a:gdLst/>
            <a:ahLst/>
            <a:cxnLst/>
            <a:rect l="l" t="t" r="r" b="b"/>
            <a:pathLst>
              <a:path w="5231375" h="6052040">
                <a:moveTo>
                  <a:pt x="5231375" y="0"/>
                </a:moveTo>
                <a:lnTo>
                  <a:pt x="0" y="0"/>
                </a:lnTo>
                <a:lnTo>
                  <a:pt x="0" y="6052040"/>
                </a:lnTo>
                <a:lnTo>
                  <a:pt x="5231375" y="6052040"/>
                </a:lnTo>
                <a:lnTo>
                  <a:pt x="523137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032201">
            <a:off x="4377376" y="1529719"/>
            <a:ext cx="9054272" cy="8160023"/>
          </a:xfrm>
          <a:custGeom>
            <a:avLst/>
            <a:gdLst/>
            <a:ahLst/>
            <a:cxnLst/>
            <a:rect l="l" t="t" r="r" b="b"/>
            <a:pathLst>
              <a:path w="9054272" h="8160023">
                <a:moveTo>
                  <a:pt x="0" y="0"/>
                </a:moveTo>
                <a:lnTo>
                  <a:pt x="9054272" y="0"/>
                </a:lnTo>
                <a:lnTo>
                  <a:pt x="9054272" y="8160023"/>
                </a:lnTo>
                <a:lnTo>
                  <a:pt x="0" y="8160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525518" y="4519041"/>
            <a:ext cx="7236965" cy="1887093"/>
          </a:xfrm>
          <a:prstGeom prst="rect">
            <a:avLst/>
          </a:prstGeom>
        </p:spPr>
        <p:txBody>
          <a:bodyPr lIns="0" tIns="0" rIns="0" bIns="0" rtlCol="0" anchor="t">
            <a:spAutoFit/>
          </a:bodyPr>
          <a:lstStyle/>
          <a:p>
            <a:pPr algn="ctr">
              <a:lnSpc>
                <a:spcPts val="4955"/>
              </a:lnSpc>
            </a:pPr>
            <a:r>
              <a:rPr lang="en-US" sz="4200">
                <a:solidFill>
                  <a:srgbClr val="000000"/>
                </a:solidFill>
                <a:latin typeface="Canva Sans Bold"/>
              </a:rPr>
              <a:t>Autonomous Robot with Obstacle Avoidance and Auto-Parking</a:t>
            </a:r>
          </a:p>
        </p:txBody>
      </p:sp>
      <p:sp>
        <p:nvSpPr>
          <p:cNvPr id="7" name="Freeform 7"/>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6730808" y="7957751"/>
            <a:ext cx="4826383" cy="982256"/>
          </a:xfrm>
          <a:prstGeom prst="rect">
            <a:avLst/>
          </a:prstGeom>
        </p:spPr>
        <p:txBody>
          <a:bodyPr lIns="0" tIns="0" rIns="0" bIns="0" rtlCol="0" anchor="t">
            <a:spAutoFit/>
          </a:bodyPr>
          <a:lstStyle/>
          <a:p>
            <a:pPr algn="ctr">
              <a:lnSpc>
                <a:spcPts val="7974"/>
              </a:lnSpc>
            </a:pPr>
            <a:r>
              <a:rPr lang="en-US" sz="5695" dirty="0">
                <a:solidFill>
                  <a:srgbClr val="465562"/>
                </a:solidFill>
                <a:latin typeface="Freestyle Script" panose="030804020302050B0404" pitchFamily="66" charset="0"/>
              </a:rPr>
              <a:t>Embedded Systems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335834" y="2383371"/>
            <a:ext cx="7650343" cy="468314"/>
          </a:xfrm>
          <a:custGeom>
            <a:avLst/>
            <a:gdLst/>
            <a:ahLst/>
            <a:cxnLst/>
            <a:rect l="l" t="t" r="r" b="b"/>
            <a:pathLst>
              <a:path w="7650343" h="468314">
                <a:moveTo>
                  <a:pt x="0" y="0"/>
                </a:moveTo>
                <a:lnTo>
                  <a:pt x="7650343" y="0"/>
                </a:lnTo>
                <a:lnTo>
                  <a:pt x="7650343" y="468314"/>
                </a:lnTo>
                <a:lnTo>
                  <a:pt x="0" y="4683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3730884" y="1041221"/>
            <a:ext cx="10826231" cy="1566544"/>
          </a:xfrm>
          <a:prstGeom prst="rect">
            <a:avLst/>
          </a:prstGeom>
        </p:spPr>
        <p:txBody>
          <a:bodyPr lIns="0" tIns="0" rIns="0" bIns="0" rtlCol="0" anchor="t">
            <a:spAutoFit/>
          </a:bodyPr>
          <a:lstStyle/>
          <a:p>
            <a:pPr algn="ctr">
              <a:lnSpc>
                <a:spcPts val="12880"/>
              </a:lnSpc>
            </a:pPr>
            <a:r>
              <a:rPr lang="en-US" sz="9200" spc="2723">
                <a:solidFill>
                  <a:srgbClr val="000000"/>
                </a:solidFill>
                <a:latin typeface="Canva Sans Bold"/>
              </a:rPr>
              <a:t>Benefits</a:t>
            </a:r>
          </a:p>
        </p:txBody>
      </p:sp>
      <p:sp>
        <p:nvSpPr>
          <p:cNvPr id="10" name="TextBox 10"/>
          <p:cNvSpPr txBox="1"/>
          <p:nvPr/>
        </p:nvSpPr>
        <p:spPr>
          <a:xfrm>
            <a:off x="1845883" y="3134064"/>
            <a:ext cx="14630245" cy="5718032"/>
          </a:xfrm>
          <a:prstGeom prst="rect">
            <a:avLst/>
          </a:prstGeom>
        </p:spPr>
        <p:txBody>
          <a:bodyPr lIns="0" tIns="0" rIns="0" bIns="0" rtlCol="0" anchor="t">
            <a:spAutoFit/>
          </a:bodyPr>
          <a:lstStyle/>
          <a:p>
            <a:pPr marL="513370" lvl="1" indent="-256685" algn="l">
              <a:lnSpc>
                <a:spcPts val="3804"/>
              </a:lnSpc>
              <a:buFont typeface="Arial"/>
              <a:buChar char="•"/>
            </a:pPr>
            <a:r>
              <a:rPr lang="en-US" sz="2377">
                <a:solidFill>
                  <a:srgbClr val="000000"/>
                </a:solidFill>
                <a:latin typeface="Poppins"/>
              </a:rPr>
              <a:t>The robot can navigate through environments with obstacles without human intervention, improving efficiency and safety.</a:t>
            </a:r>
          </a:p>
          <a:p>
            <a:pPr algn="l">
              <a:lnSpc>
                <a:spcPts val="3804"/>
              </a:lnSpc>
            </a:pPr>
            <a:endParaRPr lang="en-US" sz="2377">
              <a:solidFill>
                <a:srgbClr val="000000"/>
              </a:solidFill>
              <a:latin typeface="Poppins"/>
            </a:endParaRPr>
          </a:p>
          <a:p>
            <a:pPr marL="513370" lvl="1" indent="-256685" algn="l">
              <a:lnSpc>
                <a:spcPts val="3804"/>
              </a:lnSpc>
              <a:buFont typeface="Arial"/>
              <a:buChar char="•"/>
            </a:pPr>
            <a:r>
              <a:rPr lang="en-US" sz="2377">
                <a:solidFill>
                  <a:srgbClr val="000000"/>
                </a:solidFill>
                <a:latin typeface="Poppins"/>
              </a:rPr>
              <a:t>Minimizes the need for constant human control, allowing the robot to perform tasks autonomously, saving time and effort.</a:t>
            </a:r>
          </a:p>
          <a:p>
            <a:pPr algn="l">
              <a:lnSpc>
                <a:spcPts val="3804"/>
              </a:lnSpc>
            </a:pPr>
            <a:endParaRPr lang="en-US" sz="2377">
              <a:solidFill>
                <a:srgbClr val="000000"/>
              </a:solidFill>
              <a:latin typeface="Poppins"/>
            </a:endParaRPr>
          </a:p>
          <a:p>
            <a:pPr marL="513370" lvl="1" indent="-256685" algn="l">
              <a:lnSpc>
                <a:spcPts val="3804"/>
              </a:lnSpc>
              <a:buFont typeface="Arial"/>
              <a:buChar char="•"/>
            </a:pPr>
            <a:r>
              <a:rPr lang="en-US" sz="2377">
                <a:solidFill>
                  <a:srgbClr val="000000"/>
                </a:solidFill>
                <a:latin typeface="Poppins"/>
              </a:rPr>
              <a:t>Auto-parking systems can park vehicles with high precision, ensuring that the vehicle is properly aligned within parking lines, which can prevent issues such as taking up two parking spaces or being too close to adjacent vehicles.</a:t>
            </a:r>
          </a:p>
          <a:p>
            <a:pPr algn="l">
              <a:lnSpc>
                <a:spcPts val="3804"/>
              </a:lnSpc>
            </a:pPr>
            <a:endParaRPr lang="en-US" sz="2377">
              <a:solidFill>
                <a:srgbClr val="000000"/>
              </a:solidFill>
              <a:latin typeface="Poppins"/>
            </a:endParaRPr>
          </a:p>
          <a:p>
            <a:pPr marL="513370" lvl="1" indent="-256685" algn="l">
              <a:lnSpc>
                <a:spcPts val="3804"/>
              </a:lnSpc>
              <a:buFont typeface="Arial"/>
              <a:buChar char="•"/>
            </a:pPr>
            <a:r>
              <a:rPr lang="en-US" sz="2377">
                <a:solidFill>
                  <a:srgbClr val="000000"/>
                </a:solidFill>
                <a:latin typeface="Poppins"/>
              </a:rPr>
              <a:t>By minimizing the chances of minor accidents or scrapes during parking, auto-parking systems can help maintain the vehicle's condition and reduce repair costs.</a:t>
            </a:r>
          </a:p>
        </p:txBody>
      </p:sp>
      <p:sp>
        <p:nvSpPr>
          <p:cNvPr id="11" name="Freeform 11"/>
          <p:cNvSpPr/>
          <p:nvPr/>
        </p:nvSpPr>
        <p:spPr>
          <a:xfrm rot="2950600">
            <a:off x="631937" y="2866101"/>
            <a:ext cx="776757" cy="1197031"/>
          </a:xfrm>
          <a:custGeom>
            <a:avLst/>
            <a:gdLst/>
            <a:ahLst/>
            <a:cxnLst/>
            <a:rect l="l" t="t" r="r" b="b"/>
            <a:pathLst>
              <a:path w="776757" h="1197031">
                <a:moveTo>
                  <a:pt x="0" y="0"/>
                </a:moveTo>
                <a:lnTo>
                  <a:pt x="776756" y="0"/>
                </a:lnTo>
                <a:lnTo>
                  <a:pt x="776756" y="1197031"/>
                </a:lnTo>
                <a:lnTo>
                  <a:pt x="0" y="11970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rot="-3561944" flipH="1">
            <a:off x="16405325" y="2892322"/>
            <a:ext cx="776757" cy="1197031"/>
          </a:xfrm>
          <a:custGeom>
            <a:avLst/>
            <a:gdLst/>
            <a:ahLst/>
            <a:cxnLst/>
            <a:rect l="l" t="t" r="r" b="b"/>
            <a:pathLst>
              <a:path w="776757" h="1197031">
                <a:moveTo>
                  <a:pt x="776757" y="0"/>
                </a:moveTo>
                <a:lnTo>
                  <a:pt x="0" y="0"/>
                </a:lnTo>
                <a:lnTo>
                  <a:pt x="0" y="1197030"/>
                </a:lnTo>
                <a:lnTo>
                  <a:pt x="776757" y="1197030"/>
                </a:lnTo>
                <a:lnTo>
                  <a:pt x="776757"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7033684" y="9229725"/>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335834" y="2383371"/>
            <a:ext cx="7650343" cy="468314"/>
          </a:xfrm>
          <a:custGeom>
            <a:avLst/>
            <a:gdLst/>
            <a:ahLst/>
            <a:cxnLst/>
            <a:rect l="l" t="t" r="r" b="b"/>
            <a:pathLst>
              <a:path w="7650343" h="468314">
                <a:moveTo>
                  <a:pt x="0" y="0"/>
                </a:moveTo>
                <a:lnTo>
                  <a:pt x="7650343" y="0"/>
                </a:lnTo>
                <a:lnTo>
                  <a:pt x="7650343" y="468314"/>
                </a:lnTo>
                <a:lnTo>
                  <a:pt x="0" y="4683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3561944" flipH="1">
            <a:off x="15561097" y="2820090"/>
            <a:ext cx="776757" cy="1197031"/>
          </a:xfrm>
          <a:custGeom>
            <a:avLst/>
            <a:gdLst/>
            <a:ahLst/>
            <a:cxnLst/>
            <a:rect l="l" t="t" r="r" b="b"/>
            <a:pathLst>
              <a:path w="776757" h="1197031">
                <a:moveTo>
                  <a:pt x="776756" y="0"/>
                </a:moveTo>
                <a:lnTo>
                  <a:pt x="0" y="0"/>
                </a:lnTo>
                <a:lnTo>
                  <a:pt x="0" y="1197030"/>
                </a:lnTo>
                <a:lnTo>
                  <a:pt x="776756" y="1197030"/>
                </a:lnTo>
                <a:lnTo>
                  <a:pt x="776756"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768566" y="2994481"/>
            <a:ext cx="6725776" cy="3783249"/>
          </a:xfrm>
          <a:custGeom>
            <a:avLst/>
            <a:gdLst/>
            <a:ahLst/>
            <a:cxnLst/>
            <a:rect l="l" t="t" r="r" b="b"/>
            <a:pathLst>
              <a:path w="6725776" h="3783249">
                <a:moveTo>
                  <a:pt x="0" y="0"/>
                </a:moveTo>
                <a:lnTo>
                  <a:pt x="6725776" y="0"/>
                </a:lnTo>
                <a:lnTo>
                  <a:pt x="6725776" y="3783249"/>
                </a:lnTo>
                <a:lnTo>
                  <a:pt x="0" y="3783249"/>
                </a:lnTo>
                <a:lnTo>
                  <a:pt x="0" y="0"/>
                </a:lnTo>
                <a:close/>
              </a:path>
            </a:pathLst>
          </a:custGeom>
          <a:blipFill>
            <a:blip r:embed="rId12"/>
            <a:stretch>
              <a:fillRect/>
            </a:stretch>
          </a:blipFill>
        </p:spPr>
      </p:sp>
      <p:sp>
        <p:nvSpPr>
          <p:cNvPr id="11" name="Freeform 11"/>
          <p:cNvSpPr/>
          <p:nvPr/>
        </p:nvSpPr>
        <p:spPr>
          <a:xfrm>
            <a:off x="9994477" y="2994481"/>
            <a:ext cx="6725776" cy="3783249"/>
          </a:xfrm>
          <a:custGeom>
            <a:avLst/>
            <a:gdLst/>
            <a:ahLst/>
            <a:cxnLst/>
            <a:rect l="l" t="t" r="r" b="b"/>
            <a:pathLst>
              <a:path w="6725776" h="3783249">
                <a:moveTo>
                  <a:pt x="0" y="0"/>
                </a:moveTo>
                <a:lnTo>
                  <a:pt x="6725776" y="0"/>
                </a:lnTo>
                <a:lnTo>
                  <a:pt x="6725776" y="3783249"/>
                </a:lnTo>
                <a:lnTo>
                  <a:pt x="0" y="3783249"/>
                </a:lnTo>
                <a:lnTo>
                  <a:pt x="0" y="0"/>
                </a:lnTo>
                <a:close/>
              </a:path>
            </a:pathLst>
          </a:custGeom>
          <a:blipFill>
            <a:blip r:embed="rId13"/>
            <a:stretch>
              <a:fillRect/>
            </a:stretch>
          </a:blipFill>
        </p:spPr>
      </p:sp>
      <p:sp>
        <p:nvSpPr>
          <p:cNvPr id="12" name="TextBox 12"/>
          <p:cNvSpPr txBox="1"/>
          <p:nvPr/>
        </p:nvSpPr>
        <p:spPr>
          <a:xfrm>
            <a:off x="3451468" y="857250"/>
            <a:ext cx="11545455" cy="1566544"/>
          </a:xfrm>
          <a:prstGeom prst="rect">
            <a:avLst/>
          </a:prstGeom>
        </p:spPr>
        <p:txBody>
          <a:bodyPr lIns="0" tIns="0" rIns="0" bIns="0" rtlCol="0" anchor="t">
            <a:spAutoFit/>
          </a:bodyPr>
          <a:lstStyle/>
          <a:p>
            <a:pPr algn="ctr">
              <a:lnSpc>
                <a:spcPts val="12880"/>
              </a:lnSpc>
            </a:pPr>
            <a:r>
              <a:rPr lang="en-US" sz="9200" spc="2723">
                <a:solidFill>
                  <a:srgbClr val="000000"/>
                </a:solidFill>
                <a:latin typeface="Canva Sans Bold"/>
              </a:rPr>
              <a:t>Applications</a:t>
            </a:r>
          </a:p>
        </p:txBody>
      </p:sp>
      <p:sp>
        <p:nvSpPr>
          <p:cNvPr id="13" name="TextBox 13"/>
          <p:cNvSpPr txBox="1"/>
          <p:nvPr/>
        </p:nvSpPr>
        <p:spPr>
          <a:xfrm>
            <a:off x="768566" y="6796702"/>
            <a:ext cx="7264823" cy="1908032"/>
          </a:xfrm>
          <a:prstGeom prst="rect">
            <a:avLst/>
          </a:prstGeom>
        </p:spPr>
        <p:txBody>
          <a:bodyPr lIns="0" tIns="0" rIns="0" bIns="0" rtlCol="0" anchor="t">
            <a:spAutoFit/>
          </a:bodyPr>
          <a:lstStyle/>
          <a:p>
            <a:pPr algn="l">
              <a:lnSpc>
                <a:spcPts val="3804"/>
              </a:lnSpc>
            </a:pPr>
            <a:r>
              <a:rPr lang="en-US" sz="2377">
                <a:solidFill>
                  <a:srgbClr val="000000"/>
                </a:solidFill>
                <a:latin typeface="Poppins"/>
              </a:rPr>
              <a:t>Warehouse Automation: Robots navigate warehouses to move goods, restock shelves, and fulfill orders without colliding with other robots, shelves, or workers.</a:t>
            </a:r>
          </a:p>
        </p:txBody>
      </p:sp>
      <p:sp>
        <p:nvSpPr>
          <p:cNvPr id="14" name="TextBox 14"/>
          <p:cNvSpPr txBox="1"/>
          <p:nvPr/>
        </p:nvSpPr>
        <p:spPr>
          <a:xfrm>
            <a:off x="6914405" y="9575795"/>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
        <p:nvSpPr>
          <p:cNvPr id="15" name="TextBox 15"/>
          <p:cNvSpPr txBox="1"/>
          <p:nvPr/>
        </p:nvSpPr>
        <p:spPr>
          <a:xfrm>
            <a:off x="9994477" y="6796702"/>
            <a:ext cx="7903333" cy="2384282"/>
          </a:xfrm>
          <a:prstGeom prst="rect">
            <a:avLst/>
          </a:prstGeom>
        </p:spPr>
        <p:txBody>
          <a:bodyPr lIns="0" tIns="0" rIns="0" bIns="0" rtlCol="0" anchor="t">
            <a:spAutoFit/>
          </a:bodyPr>
          <a:lstStyle/>
          <a:p>
            <a:pPr algn="l">
              <a:lnSpc>
                <a:spcPts val="3804"/>
              </a:lnSpc>
            </a:pPr>
            <a:r>
              <a:rPr lang="en-US" sz="2377">
                <a:solidFill>
                  <a:srgbClr val="000000"/>
                </a:solidFill>
                <a:latin typeface="Poppins"/>
              </a:rPr>
              <a:t>Automated Valet Services: Hotels, airports, shopping malls, and other establishments can offer automated valet services where autonomous robots park and retrieve guests vehicles, providing convenience and saving time.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192538" y="6126681"/>
            <a:ext cx="5902924" cy="361346"/>
          </a:xfrm>
          <a:custGeom>
            <a:avLst/>
            <a:gdLst/>
            <a:ahLst/>
            <a:cxnLst/>
            <a:rect l="l" t="t" r="r" b="b"/>
            <a:pathLst>
              <a:path w="5902924" h="361346">
                <a:moveTo>
                  <a:pt x="0" y="0"/>
                </a:moveTo>
                <a:lnTo>
                  <a:pt x="5902924" y="0"/>
                </a:lnTo>
                <a:lnTo>
                  <a:pt x="5902924" y="361346"/>
                </a:lnTo>
                <a:lnTo>
                  <a:pt x="0" y="3613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6582295" y="6794457"/>
            <a:ext cx="5283802" cy="752514"/>
          </a:xfrm>
          <a:prstGeom prst="rect">
            <a:avLst/>
          </a:prstGeom>
        </p:spPr>
        <p:txBody>
          <a:bodyPr lIns="0" tIns="0" rIns="0" bIns="0" rtlCol="0" anchor="t">
            <a:spAutoFit/>
          </a:bodyPr>
          <a:lstStyle/>
          <a:p>
            <a:pPr algn="l">
              <a:lnSpc>
                <a:spcPts val="6255"/>
              </a:lnSpc>
              <a:spcBef>
                <a:spcPct val="0"/>
              </a:spcBef>
            </a:pPr>
            <a:r>
              <a:rPr lang="en-US" sz="4468">
                <a:solidFill>
                  <a:srgbClr val="32231F"/>
                </a:solidFill>
                <a:latin typeface="Glacial Indifference"/>
              </a:rPr>
              <a:t>Obstacle Avoidance</a:t>
            </a:r>
          </a:p>
        </p:txBody>
      </p:sp>
      <p:sp>
        <p:nvSpPr>
          <p:cNvPr id="10" name="TextBox 10"/>
          <p:cNvSpPr txBox="1"/>
          <p:nvPr/>
        </p:nvSpPr>
        <p:spPr>
          <a:xfrm>
            <a:off x="3567510" y="3729117"/>
            <a:ext cx="11152980" cy="1566544"/>
          </a:xfrm>
          <a:prstGeom prst="rect">
            <a:avLst/>
          </a:prstGeom>
        </p:spPr>
        <p:txBody>
          <a:bodyPr lIns="0" tIns="0" rIns="0" bIns="0" rtlCol="0" anchor="t">
            <a:spAutoFit/>
          </a:bodyPr>
          <a:lstStyle/>
          <a:p>
            <a:pPr algn="ctr">
              <a:lnSpc>
                <a:spcPts val="12880"/>
              </a:lnSpc>
            </a:pPr>
            <a:r>
              <a:rPr lang="en-US" sz="9200" spc="4572">
                <a:solidFill>
                  <a:srgbClr val="000000"/>
                </a:solidFill>
                <a:latin typeface="Canva Sans"/>
              </a:rPr>
              <a:t>Flowchart</a:t>
            </a:r>
          </a:p>
        </p:txBody>
      </p:sp>
      <p:sp>
        <p:nvSpPr>
          <p:cNvPr id="11" name="TextBox 11"/>
          <p:cNvSpPr txBox="1"/>
          <p:nvPr/>
        </p:nvSpPr>
        <p:spPr>
          <a:xfrm>
            <a:off x="7096874" y="9229725"/>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800947" y="0"/>
            <a:ext cx="6686105" cy="10287000"/>
          </a:xfrm>
          <a:custGeom>
            <a:avLst/>
            <a:gdLst/>
            <a:ahLst/>
            <a:cxnLst/>
            <a:rect l="l" t="t" r="r" b="b"/>
            <a:pathLst>
              <a:path w="6686105" h="10287000">
                <a:moveTo>
                  <a:pt x="0" y="0"/>
                </a:moveTo>
                <a:lnTo>
                  <a:pt x="6686106" y="0"/>
                </a:lnTo>
                <a:lnTo>
                  <a:pt x="6686106" y="10287000"/>
                </a:lnTo>
                <a:lnTo>
                  <a:pt x="0" y="10287000"/>
                </a:lnTo>
                <a:lnTo>
                  <a:pt x="0" y="0"/>
                </a:lnTo>
                <a:close/>
              </a:path>
            </a:pathLst>
          </a:custGeom>
          <a:blipFill>
            <a:blip r:embed="rId8"/>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192538" y="6126681"/>
            <a:ext cx="5902924" cy="361346"/>
          </a:xfrm>
          <a:custGeom>
            <a:avLst/>
            <a:gdLst/>
            <a:ahLst/>
            <a:cxnLst/>
            <a:rect l="l" t="t" r="r" b="b"/>
            <a:pathLst>
              <a:path w="5902924" h="361346">
                <a:moveTo>
                  <a:pt x="0" y="0"/>
                </a:moveTo>
                <a:lnTo>
                  <a:pt x="5902924" y="0"/>
                </a:lnTo>
                <a:lnTo>
                  <a:pt x="5902924" y="361346"/>
                </a:lnTo>
                <a:lnTo>
                  <a:pt x="0" y="3613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7471689" y="6743562"/>
            <a:ext cx="3344622" cy="752514"/>
          </a:xfrm>
          <a:prstGeom prst="rect">
            <a:avLst/>
          </a:prstGeom>
        </p:spPr>
        <p:txBody>
          <a:bodyPr lIns="0" tIns="0" rIns="0" bIns="0" rtlCol="0" anchor="t">
            <a:spAutoFit/>
          </a:bodyPr>
          <a:lstStyle/>
          <a:p>
            <a:pPr algn="l">
              <a:lnSpc>
                <a:spcPts val="6255"/>
              </a:lnSpc>
              <a:spcBef>
                <a:spcPct val="0"/>
              </a:spcBef>
            </a:pPr>
            <a:r>
              <a:rPr lang="en-US" sz="4468">
                <a:solidFill>
                  <a:srgbClr val="32231F"/>
                </a:solidFill>
                <a:latin typeface="Glacial Indifference"/>
              </a:rPr>
              <a:t>Auto-Parking</a:t>
            </a:r>
          </a:p>
        </p:txBody>
      </p:sp>
      <p:sp>
        <p:nvSpPr>
          <p:cNvPr id="10" name="TextBox 10"/>
          <p:cNvSpPr txBox="1"/>
          <p:nvPr/>
        </p:nvSpPr>
        <p:spPr>
          <a:xfrm>
            <a:off x="3567510" y="3729117"/>
            <a:ext cx="11152980" cy="1566544"/>
          </a:xfrm>
          <a:prstGeom prst="rect">
            <a:avLst/>
          </a:prstGeom>
        </p:spPr>
        <p:txBody>
          <a:bodyPr lIns="0" tIns="0" rIns="0" bIns="0" rtlCol="0" anchor="t">
            <a:spAutoFit/>
          </a:bodyPr>
          <a:lstStyle/>
          <a:p>
            <a:pPr algn="ctr">
              <a:lnSpc>
                <a:spcPts val="12880"/>
              </a:lnSpc>
            </a:pPr>
            <a:r>
              <a:rPr lang="en-US" sz="9200" spc="4572">
                <a:solidFill>
                  <a:srgbClr val="000000"/>
                </a:solidFill>
                <a:latin typeface="Canva Sans"/>
              </a:rPr>
              <a:t>Flowchart</a:t>
            </a:r>
          </a:p>
        </p:txBody>
      </p:sp>
      <p:sp>
        <p:nvSpPr>
          <p:cNvPr id="11" name="TextBox 11"/>
          <p:cNvSpPr txBox="1"/>
          <p:nvPr/>
        </p:nvSpPr>
        <p:spPr>
          <a:xfrm>
            <a:off x="7016678" y="9229725"/>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0" name="Picture 9">
            <a:extLst>
              <a:ext uri="{FF2B5EF4-FFF2-40B4-BE49-F238E27FC236}">
                <a16:creationId xmlns:a16="http://schemas.microsoft.com/office/drawing/2014/main" id="{DD0982F9-B143-4D0E-A284-E998E106CF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3274" y="0"/>
            <a:ext cx="11021452"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36272" y="5960367"/>
            <a:ext cx="5927840" cy="362871"/>
          </a:xfrm>
          <a:custGeom>
            <a:avLst/>
            <a:gdLst/>
            <a:ahLst/>
            <a:cxnLst/>
            <a:rect l="l" t="t" r="r" b="b"/>
            <a:pathLst>
              <a:path w="5927840" h="362871">
                <a:moveTo>
                  <a:pt x="0" y="0"/>
                </a:moveTo>
                <a:lnTo>
                  <a:pt x="5927840" y="0"/>
                </a:lnTo>
                <a:lnTo>
                  <a:pt x="5927840" y="362871"/>
                </a:lnTo>
                <a:lnTo>
                  <a:pt x="0" y="3628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rcRect/>
          <a:stretch>
            <a:fillRect/>
          </a:stretch>
        </p:blipFill>
        <p:spPr>
          <a:xfrm>
            <a:off x="8991600" y="0"/>
            <a:ext cx="5822830" cy="10287000"/>
          </a:xfrm>
          <a:prstGeom prst="rect">
            <a:avLst/>
          </a:prstGeom>
        </p:spPr>
      </p:pic>
      <p:sp>
        <p:nvSpPr>
          <p:cNvPr id="10" name="TextBox 10"/>
          <p:cNvSpPr txBox="1"/>
          <p:nvPr/>
        </p:nvSpPr>
        <p:spPr>
          <a:xfrm>
            <a:off x="651790" y="4031237"/>
            <a:ext cx="6096804" cy="1471930"/>
          </a:xfrm>
          <a:prstGeom prst="rect">
            <a:avLst/>
          </a:prstGeom>
        </p:spPr>
        <p:txBody>
          <a:bodyPr lIns="0" tIns="0" rIns="0" bIns="0" rtlCol="0" anchor="t">
            <a:spAutoFit/>
          </a:bodyPr>
          <a:lstStyle/>
          <a:p>
            <a:pPr algn="ctr">
              <a:lnSpc>
                <a:spcPts val="3919"/>
              </a:lnSpc>
            </a:pPr>
            <a:r>
              <a:rPr lang="en-US" sz="2799" spc="484">
                <a:solidFill>
                  <a:srgbClr val="000000"/>
                </a:solidFill>
                <a:latin typeface="Canva Sans Bold"/>
              </a:rPr>
              <a:t>Video of Autonomous Robot with Obstacle Avoidance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9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99566" y="5143500"/>
            <a:ext cx="5927840" cy="362871"/>
          </a:xfrm>
          <a:custGeom>
            <a:avLst/>
            <a:gdLst/>
            <a:ahLst/>
            <a:cxnLst/>
            <a:rect l="l" t="t" r="r" b="b"/>
            <a:pathLst>
              <a:path w="5927840" h="362871">
                <a:moveTo>
                  <a:pt x="0" y="0"/>
                </a:moveTo>
                <a:lnTo>
                  <a:pt x="5927840" y="0"/>
                </a:lnTo>
                <a:lnTo>
                  <a:pt x="5927840" y="362871"/>
                </a:lnTo>
                <a:lnTo>
                  <a:pt x="0" y="3628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rcRect l="778" r="778"/>
          <a:stretch>
            <a:fillRect/>
          </a:stretch>
        </p:blipFill>
        <p:spPr>
          <a:xfrm>
            <a:off x="7721581" y="0"/>
            <a:ext cx="7994932" cy="10287000"/>
          </a:xfrm>
          <a:prstGeom prst="rect">
            <a:avLst/>
          </a:prstGeom>
        </p:spPr>
      </p:pic>
      <p:sp>
        <p:nvSpPr>
          <p:cNvPr id="10" name="TextBox 10"/>
          <p:cNvSpPr txBox="1"/>
          <p:nvPr/>
        </p:nvSpPr>
        <p:spPr>
          <a:xfrm>
            <a:off x="115084" y="4166870"/>
            <a:ext cx="6096804" cy="976630"/>
          </a:xfrm>
          <a:prstGeom prst="rect">
            <a:avLst/>
          </a:prstGeom>
        </p:spPr>
        <p:txBody>
          <a:bodyPr lIns="0" tIns="0" rIns="0" bIns="0" rtlCol="0" anchor="t">
            <a:spAutoFit/>
          </a:bodyPr>
          <a:lstStyle/>
          <a:p>
            <a:pPr algn="ctr">
              <a:lnSpc>
                <a:spcPts val="3919"/>
              </a:lnSpc>
            </a:pPr>
            <a:r>
              <a:rPr lang="en-US" sz="2799" spc="484">
                <a:solidFill>
                  <a:srgbClr val="000000"/>
                </a:solidFill>
                <a:latin typeface="Canva Sans Bold"/>
              </a:rPr>
              <a:t>Video of Autonomous Robot with Auto-parking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8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1874520" y="1028700"/>
            <a:ext cx="14538960" cy="8229600"/>
          </a:xfrm>
          <a:prstGeom prst="rect">
            <a:avLst/>
          </a:prstGeom>
        </p:spPr>
      </p:pic>
      <p:sp>
        <p:nvSpPr>
          <p:cNvPr id="9" name="TextBox 9"/>
          <p:cNvSpPr txBox="1"/>
          <p:nvPr/>
        </p:nvSpPr>
        <p:spPr>
          <a:xfrm>
            <a:off x="7016678" y="9347196"/>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627821" y="3086100"/>
            <a:ext cx="4944440" cy="4189290"/>
          </a:xfrm>
          <a:custGeom>
            <a:avLst/>
            <a:gdLst/>
            <a:ahLst/>
            <a:cxnLst/>
            <a:rect l="l" t="t" r="r" b="b"/>
            <a:pathLst>
              <a:path w="4944440" h="4189290">
                <a:moveTo>
                  <a:pt x="0" y="0"/>
                </a:moveTo>
                <a:lnTo>
                  <a:pt x="4944441" y="0"/>
                </a:lnTo>
                <a:lnTo>
                  <a:pt x="4944441" y="4189290"/>
                </a:lnTo>
                <a:lnTo>
                  <a:pt x="0" y="4189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627821" y="3086100"/>
            <a:ext cx="4979963" cy="4114800"/>
          </a:xfrm>
          <a:custGeom>
            <a:avLst/>
            <a:gdLst/>
            <a:ahLst/>
            <a:cxnLst/>
            <a:rect l="l" t="t" r="r" b="b"/>
            <a:pathLst>
              <a:path w="4979963" h="4114800">
                <a:moveTo>
                  <a:pt x="0" y="0"/>
                </a:moveTo>
                <a:lnTo>
                  <a:pt x="4979963" y="0"/>
                </a:lnTo>
                <a:lnTo>
                  <a:pt x="497996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7016678" y="9229725"/>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586767" y="1980111"/>
            <a:ext cx="6050139" cy="370358"/>
          </a:xfrm>
          <a:custGeom>
            <a:avLst/>
            <a:gdLst/>
            <a:ahLst/>
            <a:cxnLst/>
            <a:rect l="l" t="t" r="r" b="b"/>
            <a:pathLst>
              <a:path w="6050139" h="370358">
                <a:moveTo>
                  <a:pt x="0" y="0"/>
                </a:moveTo>
                <a:lnTo>
                  <a:pt x="6050139" y="0"/>
                </a:lnTo>
                <a:lnTo>
                  <a:pt x="6050139" y="370357"/>
                </a:lnTo>
                <a:lnTo>
                  <a:pt x="0" y="3703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9" name="Table 9"/>
          <p:cNvGraphicFramePr>
            <a:graphicFrameLocks noGrp="1"/>
          </p:cNvGraphicFramePr>
          <p:nvPr/>
        </p:nvGraphicFramePr>
        <p:xfrm>
          <a:off x="3162284" y="2587630"/>
          <a:ext cx="11963433" cy="7016742"/>
        </p:xfrm>
        <a:graphic>
          <a:graphicData uri="http://schemas.openxmlformats.org/drawingml/2006/table">
            <a:tbl>
              <a:tblPr/>
              <a:tblGrid>
                <a:gridCol w="3987811">
                  <a:extLst>
                    <a:ext uri="{9D8B030D-6E8A-4147-A177-3AD203B41FA5}">
                      <a16:colId xmlns:a16="http://schemas.microsoft.com/office/drawing/2014/main" val="20000"/>
                    </a:ext>
                  </a:extLst>
                </a:gridCol>
                <a:gridCol w="3987811">
                  <a:extLst>
                    <a:ext uri="{9D8B030D-6E8A-4147-A177-3AD203B41FA5}">
                      <a16:colId xmlns:a16="http://schemas.microsoft.com/office/drawing/2014/main" val="20001"/>
                    </a:ext>
                  </a:extLst>
                </a:gridCol>
                <a:gridCol w="3987811">
                  <a:extLst>
                    <a:ext uri="{9D8B030D-6E8A-4147-A177-3AD203B41FA5}">
                      <a16:colId xmlns:a16="http://schemas.microsoft.com/office/drawing/2014/main" val="20002"/>
                    </a:ext>
                  </a:extLst>
                </a:gridCol>
              </a:tblGrid>
              <a:tr h="1073687">
                <a:tc>
                  <a:txBody>
                    <a:bodyPr/>
                    <a:lstStyle/>
                    <a:p>
                      <a:pPr algn="ctr">
                        <a:lnSpc>
                          <a:spcPts val="2940"/>
                        </a:lnSpc>
                        <a:defRPr/>
                      </a:pPr>
                      <a:r>
                        <a:rPr lang="en-US" sz="2100">
                          <a:solidFill>
                            <a:srgbClr val="000000"/>
                          </a:solidFill>
                          <a:latin typeface="Canva Sans Bold"/>
                        </a:rPr>
                        <a:t>Name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Bold"/>
                        </a:rPr>
                        <a:t>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Bold"/>
                        </a:rPr>
                        <a:t>Department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73687">
                <a:tc>
                  <a:txBody>
                    <a:bodyPr/>
                    <a:lstStyle/>
                    <a:p>
                      <a:pPr algn="ctr">
                        <a:lnSpc>
                          <a:spcPts val="2940"/>
                        </a:lnSpc>
                        <a:defRPr/>
                      </a:pPr>
                      <a:r>
                        <a:rPr lang="en-US" sz="2100">
                          <a:solidFill>
                            <a:srgbClr val="000000"/>
                          </a:solidFill>
                          <a:latin typeface="Canva Sans"/>
                        </a:rPr>
                        <a:t>Alia Medhat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a:rPr>
                        <a:t>20221440735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a:rPr>
                        <a:t>AI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65227">
                <a:tc>
                  <a:txBody>
                    <a:bodyPr/>
                    <a:lstStyle/>
                    <a:p>
                      <a:pPr algn="ctr">
                        <a:lnSpc>
                          <a:spcPts val="2940"/>
                        </a:lnSpc>
                        <a:defRPr/>
                      </a:pPr>
                      <a:r>
                        <a:rPr lang="en-US" sz="2100">
                          <a:solidFill>
                            <a:srgbClr val="000000"/>
                          </a:solidFill>
                          <a:latin typeface="Canva Sans"/>
                        </a:rPr>
                        <a:t>Aya Abdelmoniem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a:rPr>
                        <a:t>20221462478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a:rPr>
                        <a:t>AI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73687">
                <a:tc>
                  <a:txBody>
                    <a:bodyPr/>
                    <a:lstStyle/>
                    <a:p>
                      <a:pPr algn="ctr">
                        <a:lnSpc>
                          <a:spcPts val="2940"/>
                        </a:lnSpc>
                        <a:defRPr/>
                      </a:pPr>
                      <a:r>
                        <a:rPr lang="en-US" sz="2100">
                          <a:solidFill>
                            <a:srgbClr val="000000"/>
                          </a:solidFill>
                          <a:latin typeface="Canva Sans"/>
                        </a:rPr>
                        <a:t>Doaa Samir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a:rPr>
                        <a:t>2103114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a:rPr>
                        <a:t>AI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65227">
                <a:tc>
                  <a:txBody>
                    <a:bodyPr/>
                    <a:lstStyle/>
                    <a:p>
                      <a:pPr algn="ctr">
                        <a:lnSpc>
                          <a:spcPts val="2940"/>
                        </a:lnSpc>
                        <a:defRPr/>
                      </a:pPr>
                      <a:r>
                        <a:rPr lang="en-US" sz="2100">
                          <a:solidFill>
                            <a:srgbClr val="000000"/>
                          </a:solidFill>
                          <a:latin typeface="Canva Sans"/>
                        </a:rPr>
                        <a:t>Malak Mahmoud Aref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a:rPr>
                        <a:t>20221445867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a:rPr>
                        <a:t>AI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65227">
                <a:tc>
                  <a:txBody>
                    <a:bodyPr/>
                    <a:lstStyle/>
                    <a:p>
                      <a:pPr algn="ctr">
                        <a:lnSpc>
                          <a:spcPts val="2940"/>
                        </a:lnSpc>
                        <a:defRPr/>
                      </a:pPr>
                      <a:r>
                        <a:rPr lang="en-US" sz="2100">
                          <a:solidFill>
                            <a:srgbClr val="000000"/>
                          </a:solidFill>
                          <a:latin typeface="Canva Sans"/>
                        </a:rPr>
                        <a:t>Nouran Mohamed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a:rPr>
                        <a:t>20221321932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Canva Sans"/>
                        </a:rPr>
                        <a:t>AI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10"/>
          <p:cNvSpPr txBox="1"/>
          <p:nvPr/>
        </p:nvSpPr>
        <p:spPr>
          <a:xfrm>
            <a:off x="3937061" y="413566"/>
            <a:ext cx="10413878"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Team Members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511589"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224538" y="3562591"/>
            <a:ext cx="6050139" cy="370358"/>
          </a:xfrm>
          <a:custGeom>
            <a:avLst/>
            <a:gdLst/>
            <a:ahLst/>
            <a:cxnLst/>
            <a:rect l="l" t="t" r="r" b="b"/>
            <a:pathLst>
              <a:path w="6050139" h="370358">
                <a:moveTo>
                  <a:pt x="0" y="0"/>
                </a:moveTo>
                <a:lnTo>
                  <a:pt x="6050139" y="0"/>
                </a:lnTo>
                <a:lnTo>
                  <a:pt x="6050139" y="370357"/>
                </a:lnTo>
                <a:lnTo>
                  <a:pt x="0" y="3703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6224538" y="2132923"/>
            <a:ext cx="5838924"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Contents </a:t>
            </a:r>
          </a:p>
        </p:txBody>
      </p:sp>
      <p:sp>
        <p:nvSpPr>
          <p:cNvPr id="10" name="TextBox 10"/>
          <p:cNvSpPr txBox="1"/>
          <p:nvPr/>
        </p:nvSpPr>
        <p:spPr>
          <a:xfrm>
            <a:off x="6224538" y="1472818"/>
            <a:ext cx="5462568" cy="1052195"/>
          </a:xfrm>
          <a:prstGeom prst="rect">
            <a:avLst/>
          </a:prstGeom>
        </p:spPr>
        <p:txBody>
          <a:bodyPr lIns="0" tIns="0" rIns="0" bIns="0" rtlCol="0" anchor="t">
            <a:spAutoFit/>
          </a:bodyPr>
          <a:lstStyle/>
          <a:p>
            <a:pPr algn="ctr">
              <a:lnSpc>
                <a:spcPts val="8680"/>
              </a:lnSpc>
            </a:pPr>
            <a:r>
              <a:rPr lang="en-US" sz="6200">
                <a:solidFill>
                  <a:srgbClr val="D13B45"/>
                </a:solidFill>
                <a:latin typeface="Aniyah Bold"/>
              </a:rPr>
              <a:t>Table of </a:t>
            </a:r>
          </a:p>
        </p:txBody>
      </p:sp>
      <p:grpSp>
        <p:nvGrpSpPr>
          <p:cNvPr id="11" name="Group 11"/>
          <p:cNvGrpSpPr/>
          <p:nvPr/>
        </p:nvGrpSpPr>
        <p:grpSpPr>
          <a:xfrm>
            <a:off x="7617739" y="5428373"/>
            <a:ext cx="3489050" cy="771525"/>
            <a:chOff x="0" y="0"/>
            <a:chExt cx="918927" cy="203200"/>
          </a:xfrm>
        </p:grpSpPr>
        <p:sp>
          <p:nvSpPr>
            <p:cNvPr id="12" name="Freeform 12"/>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465562"/>
            </a:solidFill>
          </p:spPr>
        </p:sp>
        <p:sp>
          <p:nvSpPr>
            <p:cNvPr id="13" name="TextBox 13"/>
            <p:cNvSpPr txBox="1"/>
            <p:nvPr/>
          </p:nvSpPr>
          <p:spPr>
            <a:xfrm>
              <a:off x="0" y="-47625"/>
              <a:ext cx="918927" cy="250825"/>
            </a:xfrm>
            <a:prstGeom prst="rect">
              <a:avLst/>
            </a:prstGeom>
          </p:spPr>
          <p:txBody>
            <a:bodyPr lIns="50800" tIns="50800" rIns="50800" bIns="50800" rtlCol="0" anchor="ctr"/>
            <a:lstStyle/>
            <a:p>
              <a:pPr algn="ctr">
                <a:lnSpc>
                  <a:spcPts val="4199"/>
                </a:lnSpc>
                <a:spcBef>
                  <a:spcPct val="0"/>
                </a:spcBef>
              </a:pPr>
              <a:r>
                <a:rPr lang="en-US" sz="2999" spc="176">
                  <a:solidFill>
                    <a:srgbClr val="EED8D2"/>
                  </a:solidFill>
                  <a:latin typeface="Canva Sans"/>
                </a:rPr>
                <a:t>Components</a:t>
              </a:r>
            </a:p>
          </p:txBody>
        </p:sp>
      </p:grpSp>
      <p:grpSp>
        <p:nvGrpSpPr>
          <p:cNvPr id="14" name="Group 14"/>
          <p:cNvGrpSpPr/>
          <p:nvPr/>
        </p:nvGrpSpPr>
        <p:grpSpPr>
          <a:xfrm>
            <a:off x="3045239" y="5428373"/>
            <a:ext cx="3489050" cy="771525"/>
            <a:chOff x="0" y="0"/>
            <a:chExt cx="918927" cy="203200"/>
          </a:xfrm>
        </p:grpSpPr>
        <p:sp>
          <p:nvSpPr>
            <p:cNvPr id="15" name="Freeform 15"/>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AF805C"/>
            </a:solidFill>
          </p:spPr>
        </p:sp>
        <p:sp>
          <p:nvSpPr>
            <p:cNvPr id="16" name="TextBox 16"/>
            <p:cNvSpPr txBox="1"/>
            <p:nvPr/>
          </p:nvSpPr>
          <p:spPr>
            <a:xfrm>
              <a:off x="0" y="-47625"/>
              <a:ext cx="918927" cy="250825"/>
            </a:xfrm>
            <a:prstGeom prst="rect">
              <a:avLst/>
            </a:prstGeom>
          </p:spPr>
          <p:txBody>
            <a:bodyPr lIns="50800" tIns="50800" rIns="50800" bIns="50800" rtlCol="0" anchor="ctr"/>
            <a:lstStyle/>
            <a:p>
              <a:pPr algn="ctr">
                <a:lnSpc>
                  <a:spcPts val="4199"/>
                </a:lnSpc>
                <a:spcBef>
                  <a:spcPct val="0"/>
                </a:spcBef>
              </a:pPr>
              <a:r>
                <a:rPr lang="en-US" sz="2999" spc="176">
                  <a:solidFill>
                    <a:srgbClr val="000000"/>
                  </a:solidFill>
                  <a:latin typeface="Canva Sans"/>
                </a:rPr>
                <a:t>Introduction</a:t>
              </a:r>
            </a:p>
          </p:txBody>
        </p:sp>
      </p:grpSp>
      <p:grpSp>
        <p:nvGrpSpPr>
          <p:cNvPr id="17" name="Group 17"/>
          <p:cNvGrpSpPr/>
          <p:nvPr/>
        </p:nvGrpSpPr>
        <p:grpSpPr>
          <a:xfrm>
            <a:off x="3045239" y="6765920"/>
            <a:ext cx="3489050" cy="771525"/>
            <a:chOff x="0" y="0"/>
            <a:chExt cx="918927" cy="203200"/>
          </a:xfrm>
        </p:grpSpPr>
        <p:sp>
          <p:nvSpPr>
            <p:cNvPr id="18" name="Freeform 18"/>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D13B45"/>
            </a:solidFill>
          </p:spPr>
        </p:sp>
        <p:sp>
          <p:nvSpPr>
            <p:cNvPr id="19" name="TextBox 19"/>
            <p:cNvSpPr txBox="1"/>
            <p:nvPr/>
          </p:nvSpPr>
          <p:spPr>
            <a:xfrm>
              <a:off x="0" y="-47625"/>
              <a:ext cx="918927" cy="250825"/>
            </a:xfrm>
            <a:prstGeom prst="rect">
              <a:avLst/>
            </a:prstGeom>
          </p:spPr>
          <p:txBody>
            <a:bodyPr lIns="50800" tIns="50800" rIns="50800" bIns="50800" rtlCol="0" anchor="ctr"/>
            <a:lstStyle/>
            <a:p>
              <a:pPr algn="ctr">
                <a:lnSpc>
                  <a:spcPts val="4199"/>
                </a:lnSpc>
                <a:spcBef>
                  <a:spcPct val="0"/>
                </a:spcBef>
              </a:pPr>
              <a:r>
                <a:rPr lang="en-US" sz="2999" spc="176">
                  <a:solidFill>
                    <a:srgbClr val="EED8D2"/>
                  </a:solidFill>
                  <a:latin typeface="Canva Sans"/>
                </a:rPr>
                <a:t>Applications</a:t>
              </a:r>
            </a:p>
          </p:txBody>
        </p:sp>
      </p:grpSp>
      <p:grpSp>
        <p:nvGrpSpPr>
          <p:cNvPr id="20" name="Group 20"/>
          <p:cNvGrpSpPr/>
          <p:nvPr/>
        </p:nvGrpSpPr>
        <p:grpSpPr>
          <a:xfrm>
            <a:off x="7617739" y="6765920"/>
            <a:ext cx="3489050" cy="771525"/>
            <a:chOff x="0" y="0"/>
            <a:chExt cx="918927" cy="203200"/>
          </a:xfrm>
        </p:grpSpPr>
        <p:sp>
          <p:nvSpPr>
            <p:cNvPr id="21" name="Freeform 21"/>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AF805C"/>
            </a:solidFill>
          </p:spPr>
        </p:sp>
        <p:sp>
          <p:nvSpPr>
            <p:cNvPr id="22" name="TextBox 22"/>
            <p:cNvSpPr txBox="1"/>
            <p:nvPr/>
          </p:nvSpPr>
          <p:spPr>
            <a:xfrm>
              <a:off x="0" y="-47625"/>
              <a:ext cx="918927" cy="250825"/>
            </a:xfrm>
            <a:prstGeom prst="rect">
              <a:avLst/>
            </a:prstGeom>
          </p:spPr>
          <p:txBody>
            <a:bodyPr lIns="50800" tIns="50800" rIns="50800" bIns="50800" rtlCol="0" anchor="ctr"/>
            <a:lstStyle/>
            <a:p>
              <a:pPr algn="ctr">
                <a:lnSpc>
                  <a:spcPts val="4199"/>
                </a:lnSpc>
                <a:spcBef>
                  <a:spcPct val="0"/>
                </a:spcBef>
              </a:pPr>
              <a:r>
                <a:rPr lang="en-US" sz="2999" spc="176">
                  <a:solidFill>
                    <a:srgbClr val="000000"/>
                  </a:solidFill>
                  <a:latin typeface="Canva Sans"/>
                </a:rPr>
                <a:t>flowchart</a:t>
              </a:r>
            </a:p>
          </p:txBody>
        </p:sp>
      </p:grpSp>
      <p:grpSp>
        <p:nvGrpSpPr>
          <p:cNvPr id="23" name="Group 23"/>
          <p:cNvGrpSpPr/>
          <p:nvPr/>
        </p:nvGrpSpPr>
        <p:grpSpPr>
          <a:xfrm>
            <a:off x="12190240" y="6765920"/>
            <a:ext cx="3489050" cy="771525"/>
            <a:chOff x="0" y="0"/>
            <a:chExt cx="918927" cy="203200"/>
          </a:xfrm>
        </p:grpSpPr>
        <p:sp>
          <p:nvSpPr>
            <p:cNvPr id="24" name="Freeform 24"/>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465562"/>
            </a:solidFill>
          </p:spPr>
        </p:sp>
        <p:sp>
          <p:nvSpPr>
            <p:cNvPr id="25" name="TextBox 25"/>
            <p:cNvSpPr txBox="1"/>
            <p:nvPr/>
          </p:nvSpPr>
          <p:spPr>
            <a:xfrm>
              <a:off x="0" y="-47625"/>
              <a:ext cx="918927" cy="250825"/>
            </a:xfrm>
            <a:prstGeom prst="rect">
              <a:avLst/>
            </a:prstGeom>
          </p:spPr>
          <p:txBody>
            <a:bodyPr lIns="50800" tIns="50800" rIns="50800" bIns="50800" rtlCol="0" anchor="ctr"/>
            <a:lstStyle/>
            <a:p>
              <a:pPr algn="ctr">
                <a:lnSpc>
                  <a:spcPts val="4199"/>
                </a:lnSpc>
                <a:spcBef>
                  <a:spcPct val="0"/>
                </a:spcBef>
              </a:pPr>
              <a:r>
                <a:rPr lang="en-US" sz="2999" spc="176">
                  <a:solidFill>
                    <a:srgbClr val="EED8D2"/>
                  </a:solidFill>
                  <a:latin typeface="Canva Sans"/>
                </a:rPr>
                <a:t>Videos</a:t>
              </a:r>
            </a:p>
          </p:txBody>
        </p:sp>
      </p:grpSp>
      <p:grpSp>
        <p:nvGrpSpPr>
          <p:cNvPr id="26" name="Group 26"/>
          <p:cNvGrpSpPr/>
          <p:nvPr/>
        </p:nvGrpSpPr>
        <p:grpSpPr>
          <a:xfrm>
            <a:off x="12190240" y="5428373"/>
            <a:ext cx="3489050" cy="771525"/>
            <a:chOff x="0" y="0"/>
            <a:chExt cx="918927" cy="203200"/>
          </a:xfrm>
        </p:grpSpPr>
        <p:sp>
          <p:nvSpPr>
            <p:cNvPr id="27" name="Freeform 27"/>
            <p:cNvSpPr/>
            <p:nvPr/>
          </p:nvSpPr>
          <p:spPr>
            <a:xfrm>
              <a:off x="0" y="0"/>
              <a:ext cx="918927" cy="203200"/>
            </a:xfrm>
            <a:custGeom>
              <a:avLst/>
              <a:gdLst/>
              <a:ahLst/>
              <a:cxnLst/>
              <a:rect l="l" t="t" r="r" b="b"/>
              <a:pathLst>
                <a:path w="918927" h="203200">
                  <a:moveTo>
                    <a:pt x="715727" y="0"/>
                  </a:moveTo>
                  <a:cubicBezTo>
                    <a:pt x="827951" y="0"/>
                    <a:pt x="918927" y="45488"/>
                    <a:pt x="918927" y="101600"/>
                  </a:cubicBezTo>
                  <a:cubicBezTo>
                    <a:pt x="918927" y="157712"/>
                    <a:pt x="827951" y="203200"/>
                    <a:pt x="715727" y="203200"/>
                  </a:cubicBezTo>
                  <a:lnTo>
                    <a:pt x="203200" y="203200"/>
                  </a:lnTo>
                  <a:cubicBezTo>
                    <a:pt x="90976" y="203200"/>
                    <a:pt x="0" y="157712"/>
                    <a:pt x="0" y="101600"/>
                  </a:cubicBezTo>
                  <a:cubicBezTo>
                    <a:pt x="0" y="45488"/>
                    <a:pt x="90976" y="0"/>
                    <a:pt x="203200" y="0"/>
                  </a:cubicBezTo>
                  <a:close/>
                </a:path>
              </a:pathLst>
            </a:custGeom>
            <a:solidFill>
              <a:srgbClr val="D13B45"/>
            </a:solidFill>
          </p:spPr>
        </p:sp>
        <p:sp>
          <p:nvSpPr>
            <p:cNvPr id="28" name="TextBox 28"/>
            <p:cNvSpPr txBox="1"/>
            <p:nvPr/>
          </p:nvSpPr>
          <p:spPr>
            <a:xfrm>
              <a:off x="0" y="-47625"/>
              <a:ext cx="918927" cy="250825"/>
            </a:xfrm>
            <a:prstGeom prst="rect">
              <a:avLst/>
            </a:prstGeom>
          </p:spPr>
          <p:txBody>
            <a:bodyPr lIns="50800" tIns="50800" rIns="50800" bIns="50800" rtlCol="0" anchor="ctr"/>
            <a:lstStyle/>
            <a:p>
              <a:pPr algn="ctr">
                <a:lnSpc>
                  <a:spcPts val="4199"/>
                </a:lnSpc>
                <a:spcBef>
                  <a:spcPct val="0"/>
                </a:spcBef>
              </a:pPr>
              <a:r>
                <a:rPr lang="en-US" sz="2999" spc="176">
                  <a:solidFill>
                    <a:srgbClr val="EED8D2"/>
                  </a:solidFill>
                  <a:latin typeface="Canva Sans"/>
                </a:rPr>
                <a:t>Benefits</a:t>
              </a:r>
            </a:p>
          </p:txBody>
        </p:sp>
      </p:grpSp>
      <p:sp>
        <p:nvSpPr>
          <p:cNvPr id="29" name="TextBox 29"/>
          <p:cNvSpPr txBox="1"/>
          <p:nvPr/>
        </p:nvSpPr>
        <p:spPr>
          <a:xfrm>
            <a:off x="7122285" y="9575795"/>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a:grpSpLocks noChangeAspect="1"/>
          </p:cNvGrpSpPr>
          <p:nvPr/>
        </p:nvGrpSpPr>
        <p:grpSpPr>
          <a:xfrm>
            <a:off x="1521008" y="2300600"/>
            <a:ext cx="5246391" cy="5246370"/>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635" r="-16635"/>
              </a:stretch>
            </a:blipFill>
          </p:spPr>
        </p:sp>
      </p:grpSp>
      <p:sp>
        <p:nvSpPr>
          <p:cNvPr id="10" name="Freeform 10"/>
          <p:cNvSpPr/>
          <p:nvPr/>
        </p:nvSpPr>
        <p:spPr>
          <a:xfrm>
            <a:off x="7429558" y="1818709"/>
            <a:ext cx="8626713" cy="6649582"/>
          </a:xfrm>
          <a:custGeom>
            <a:avLst/>
            <a:gdLst/>
            <a:ahLst/>
            <a:cxnLst/>
            <a:rect l="l" t="t" r="r" b="b"/>
            <a:pathLst>
              <a:path w="8626713" h="6649582">
                <a:moveTo>
                  <a:pt x="0" y="0"/>
                </a:moveTo>
                <a:lnTo>
                  <a:pt x="8626713" y="0"/>
                </a:lnTo>
                <a:lnTo>
                  <a:pt x="8626713" y="6649582"/>
                </a:lnTo>
                <a:lnTo>
                  <a:pt x="0" y="66495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7667683" y="2019617"/>
            <a:ext cx="8626713" cy="1009651"/>
          </a:xfrm>
          <a:prstGeom prst="rect">
            <a:avLst/>
          </a:prstGeom>
        </p:spPr>
        <p:txBody>
          <a:bodyPr lIns="0" tIns="0" rIns="0" bIns="0" rtlCol="0" anchor="t">
            <a:spAutoFit/>
          </a:bodyPr>
          <a:lstStyle/>
          <a:p>
            <a:pPr algn="ctr">
              <a:lnSpc>
                <a:spcPts val="8399"/>
              </a:lnSpc>
            </a:pPr>
            <a:r>
              <a:rPr lang="en-US" sz="5999" spc="671">
                <a:solidFill>
                  <a:srgbClr val="465562"/>
                </a:solidFill>
                <a:latin typeface="Canva Sans Bold"/>
              </a:rPr>
              <a:t>Introduction</a:t>
            </a:r>
          </a:p>
        </p:txBody>
      </p:sp>
      <p:sp>
        <p:nvSpPr>
          <p:cNvPr id="12" name="TextBox 12"/>
          <p:cNvSpPr txBox="1"/>
          <p:nvPr/>
        </p:nvSpPr>
        <p:spPr>
          <a:xfrm>
            <a:off x="8355613" y="3440798"/>
            <a:ext cx="7250853" cy="4106172"/>
          </a:xfrm>
          <a:prstGeom prst="rect">
            <a:avLst/>
          </a:prstGeom>
        </p:spPr>
        <p:txBody>
          <a:bodyPr lIns="0" tIns="0" rIns="0" bIns="0" rtlCol="0" anchor="t">
            <a:spAutoFit/>
          </a:bodyPr>
          <a:lstStyle/>
          <a:p>
            <a:pPr algn="l">
              <a:lnSpc>
                <a:spcPts val="3625"/>
              </a:lnSpc>
            </a:pPr>
            <a:r>
              <a:rPr lang="en-US" sz="2589">
                <a:solidFill>
                  <a:srgbClr val="465562"/>
                </a:solidFill>
                <a:latin typeface="Canva Sans Bold"/>
              </a:rPr>
              <a:t>Autonomous robots with obstacle avoidance and auto-parking capabilities represent a significant advancement in robotics technology. These robots are designed to navigate through environments autonomously, detecting obstacles in their path and avoiding collisions while also being able to park themselves without human intervention.</a:t>
            </a:r>
          </a:p>
        </p:txBody>
      </p:sp>
      <p:sp>
        <p:nvSpPr>
          <p:cNvPr id="13" name="TextBox 13"/>
          <p:cNvSpPr txBox="1"/>
          <p:nvPr/>
        </p:nvSpPr>
        <p:spPr>
          <a:xfrm>
            <a:off x="7016678" y="9575795"/>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4283544" y="2409940"/>
            <a:ext cx="9691343" cy="593253"/>
          </a:xfrm>
          <a:custGeom>
            <a:avLst/>
            <a:gdLst/>
            <a:ahLst/>
            <a:cxnLst/>
            <a:rect l="l" t="t" r="r" b="b"/>
            <a:pathLst>
              <a:path w="9691343" h="593253">
                <a:moveTo>
                  <a:pt x="0" y="0"/>
                </a:moveTo>
                <a:lnTo>
                  <a:pt x="9691343" y="0"/>
                </a:lnTo>
                <a:lnTo>
                  <a:pt x="9691343" y="593253"/>
                </a:lnTo>
                <a:lnTo>
                  <a:pt x="0" y="5932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735508" y="7138227"/>
            <a:ext cx="6437873" cy="2860532"/>
          </a:xfrm>
          <a:prstGeom prst="rect">
            <a:avLst/>
          </a:prstGeom>
        </p:spPr>
        <p:txBody>
          <a:bodyPr lIns="0" tIns="0" rIns="0" bIns="0" rtlCol="0" anchor="t">
            <a:spAutoFit/>
          </a:bodyPr>
          <a:lstStyle/>
          <a:p>
            <a:pPr algn="l">
              <a:lnSpc>
                <a:spcPts val="3804"/>
              </a:lnSpc>
            </a:pPr>
            <a:r>
              <a:rPr lang="en-US" sz="2377">
                <a:solidFill>
                  <a:srgbClr val="000000"/>
                </a:solidFill>
                <a:latin typeface="Poppins"/>
              </a:rPr>
              <a:t>Arduino Uno is an open-source microcontroller board based on the processor ATmega328P. There are 14 digital I/O pins, 6 analog inputs, a USB connection, a power jack, an ICSP header, and a reset button.</a:t>
            </a:r>
          </a:p>
        </p:txBody>
      </p:sp>
      <p:sp>
        <p:nvSpPr>
          <p:cNvPr id="10" name="Freeform 10"/>
          <p:cNvSpPr/>
          <p:nvPr/>
        </p:nvSpPr>
        <p:spPr>
          <a:xfrm rot="2950600">
            <a:off x="640322" y="3100953"/>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3561944" flipH="1">
            <a:off x="16472900" y="3033050"/>
            <a:ext cx="776757" cy="1197031"/>
          </a:xfrm>
          <a:custGeom>
            <a:avLst/>
            <a:gdLst/>
            <a:ahLst/>
            <a:cxnLst/>
            <a:rect l="l" t="t" r="r" b="b"/>
            <a:pathLst>
              <a:path w="776757" h="1197031">
                <a:moveTo>
                  <a:pt x="776756" y="0"/>
                </a:moveTo>
                <a:lnTo>
                  <a:pt x="0" y="0"/>
                </a:lnTo>
                <a:lnTo>
                  <a:pt x="0" y="1197031"/>
                </a:lnTo>
                <a:lnTo>
                  <a:pt x="776756" y="1197031"/>
                </a:lnTo>
                <a:lnTo>
                  <a:pt x="776756"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rot="-2941998">
            <a:off x="8356201" y="7221242"/>
            <a:ext cx="776757" cy="1197031"/>
          </a:xfrm>
          <a:custGeom>
            <a:avLst/>
            <a:gdLst/>
            <a:ahLst/>
            <a:cxnLst/>
            <a:rect l="l" t="t" r="r" b="b"/>
            <a:pathLst>
              <a:path w="776757" h="1197031">
                <a:moveTo>
                  <a:pt x="0" y="0"/>
                </a:moveTo>
                <a:lnTo>
                  <a:pt x="776756" y="0"/>
                </a:lnTo>
                <a:lnTo>
                  <a:pt x="776756" y="1197031"/>
                </a:lnTo>
                <a:lnTo>
                  <a:pt x="0" y="11970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1591912" y="4447792"/>
            <a:ext cx="2382976" cy="2683832"/>
          </a:xfrm>
          <a:custGeom>
            <a:avLst/>
            <a:gdLst/>
            <a:ahLst/>
            <a:cxnLst/>
            <a:rect l="l" t="t" r="r" b="b"/>
            <a:pathLst>
              <a:path w="2382976" h="2683832">
                <a:moveTo>
                  <a:pt x="0" y="0"/>
                </a:moveTo>
                <a:lnTo>
                  <a:pt x="2382975" y="0"/>
                </a:lnTo>
                <a:lnTo>
                  <a:pt x="2382975" y="2683833"/>
                </a:lnTo>
                <a:lnTo>
                  <a:pt x="0" y="2683833"/>
                </a:lnTo>
                <a:lnTo>
                  <a:pt x="0" y="0"/>
                </a:lnTo>
                <a:close/>
              </a:path>
            </a:pathLst>
          </a:custGeom>
          <a:blipFill>
            <a:blip r:embed="rId12"/>
            <a:stretch>
              <a:fillRect/>
            </a:stretch>
          </a:blipFill>
        </p:spPr>
      </p:sp>
      <p:sp>
        <p:nvSpPr>
          <p:cNvPr id="14" name="Freeform 14"/>
          <p:cNvSpPr/>
          <p:nvPr/>
        </p:nvSpPr>
        <p:spPr>
          <a:xfrm>
            <a:off x="1735508" y="4528738"/>
            <a:ext cx="3537456" cy="2521941"/>
          </a:xfrm>
          <a:custGeom>
            <a:avLst/>
            <a:gdLst/>
            <a:ahLst/>
            <a:cxnLst/>
            <a:rect l="l" t="t" r="r" b="b"/>
            <a:pathLst>
              <a:path w="3537456" h="2521941">
                <a:moveTo>
                  <a:pt x="0" y="0"/>
                </a:moveTo>
                <a:lnTo>
                  <a:pt x="3537456" y="0"/>
                </a:lnTo>
                <a:lnTo>
                  <a:pt x="3537456" y="2521941"/>
                </a:lnTo>
                <a:lnTo>
                  <a:pt x="0" y="2521941"/>
                </a:lnTo>
                <a:lnTo>
                  <a:pt x="0" y="0"/>
                </a:lnTo>
                <a:close/>
              </a:path>
            </a:pathLst>
          </a:custGeom>
          <a:blipFill>
            <a:blip r:embed="rId13"/>
            <a:stretch>
              <a:fillRect/>
            </a:stretch>
          </a:blipFill>
        </p:spPr>
      </p:sp>
      <p:sp>
        <p:nvSpPr>
          <p:cNvPr id="15" name="TextBox 15"/>
          <p:cNvSpPr txBox="1"/>
          <p:nvPr/>
        </p:nvSpPr>
        <p:spPr>
          <a:xfrm>
            <a:off x="3716192" y="1036321"/>
            <a:ext cx="10671636"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Components </a:t>
            </a:r>
          </a:p>
        </p:txBody>
      </p:sp>
      <p:sp>
        <p:nvSpPr>
          <p:cNvPr id="16" name="TextBox 16"/>
          <p:cNvSpPr txBox="1"/>
          <p:nvPr/>
        </p:nvSpPr>
        <p:spPr>
          <a:xfrm>
            <a:off x="1754396" y="3545840"/>
            <a:ext cx="4749473" cy="771525"/>
          </a:xfrm>
          <a:prstGeom prst="rect">
            <a:avLst/>
          </a:prstGeom>
        </p:spPr>
        <p:txBody>
          <a:bodyPr lIns="0" tIns="0" rIns="0" bIns="0" rtlCol="0" anchor="t">
            <a:spAutoFit/>
          </a:bodyPr>
          <a:lstStyle/>
          <a:p>
            <a:pPr algn="l">
              <a:lnSpc>
                <a:spcPts val="6300"/>
              </a:lnSpc>
            </a:pPr>
            <a:r>
              <a:rPr lang="en-US" sz="4500">
                <a:solidFill>
                  <a:srgbClr val="000000"/>
                </a:solidFill>
                <a:latin typeface="Canva Sans Bold"/>
              </a:rPr>
              <a:t>Arduino Uno</a:t>
            </a:r>
          </a:p>
        </p:txBody>
      </p:sp>
      <p:sp>
        <p:nvSpPr>
          <p:cNvPr id="17" name="TextBox 17"/>
          <p:cNvSpPr txBox="1"/>
          <p:nvPr/>
        </p:nvSpPr>
        <p:spPr>
          <a:xfrm>
            <a:off x="10051296" y="3545840"/>
            <a:ext cx="4749473" cy="771525"/>
          </a:xfrm>
          <a:prstGeom prst="rect">
            <a:avLst/>
          </a:prstGeom>
        </p:spPr>
        <p:txBody>
          <a:bodyPr lIns="0" tIns="0" rIns="0" bIns="0" rtlCol="0" anchor="t">
            <a:spAutoFit/>
          </a:bodyPr>
          <a:lstStyle/>
          <a:p>
            <a:pPr algn="l">
              <a:lnSpc>
                <a:spcPts val="6300"/>
              </a:lnSpc>
            </a:pPr>
            <a:r>
              <a:rPr lang="en-US" sz="4500">
                <a:solidFill>
                  <a:srgbClr val="000000"/>
                </a:solidFill>
                <a:latin typeface="Canva Sans Bold"/>
              </a:rPr>
              <a:t>L298N H-bridge</a:t>
            </a:r>
          </a:p>
        </p:txBody>
      </p:sp>
      <p:sp>
        <p:nvSpPr>
          <p:cNvPr id="18" name="TextBox 18"/>
          <p:cNvSpPr txBox="1"/>
          <p:nvPr/>
        </p:nvSpPr>
        <p:spPr>
          <a:xfrm>
            <a:off x="10051296" y="7138227"/>
            <a:ext cx="6437873" cy="1908032"/>
          </a:xfrm>
          <a:prstGeom prst="rect">
            <a:avLst/>
          </a:prstGeom>
        </p:spPr>
        <p:txBody>
          <a:bodyPr lIns="0" tIns="0" rIns="0" bIns="0" rtlCol="0" anchor="t">
            <a:spAutoFit/>
          </a:bodyPr>
          <a:lstStyle/>
          <a:p>
            <a:pPr algn="l">
              <a:lnSpc>
                <a:spcPts val="3804"/>
              </a:lnSpc>
            </a:pPr>
            <a:r>
              <a:rPr lang="en-US" sz="2377">
                <a:solidFill>
                  <a:srgbClr val="000000"/>
                </a:solidFill>
                <a:latin typeface="Poppins"/>
              </a:rPr>
              <a:t>It controls the speed and direction of the DC motors. It contains power supply, digital input pins, and DC Motor A&amp;B connection.</a:t>
            </a:r>
          </a:p>
        </p:txBody>
      </p:sp>
      <p:sp>
        <p:nvSpPr>
          <p:cNvPr id="19" name="TextBox 19"/>
          <p:cNvSpPr txBox="1"/>
          <p:nvPr/>
        </p:nvSpPr>
        <p:spPr>
          <a:xfrm>
            <a:off x="7016678" y="9635786"/>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rot="-2941998">
            <a:off x="8755622" y="7452233"/>
            <a:ext cx="776757" cy="1197031"/>
          </a:xfrm>
          <a:custGeom>
            <a:avLst/>
            <a:gdLst/>
            <a:ahLst/>
            <a:cxnLst/>
            <a:rect l="l" t="t" r="r" b="b"/>
            <a:pathLst>
              <a:path w="776757" h="1197031">
                <a:moveTo>
                  <a:pt x="0" y="0"/>
                </a:moveTo>
                <a:lnTo>
                  <a:pt x="776756" y="0"/>
                </a:lnTo>
                <a:lnTo>
                  <a:pt x="776756" y="1197031"/>
                </a:lnTo>
                <a:lnTo>
                  <a:pt x="0" y="1197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950600">
            <a:off x="318430" y="3089842"/>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561944" flipH="1">
            <a:off x="15561097" y="2820090"/>
            <a:ext cx="776757" cy="1197031"/>
          </a:xfrm>
          <a:custGeom>
            <a:avLst/>
            <a:gdLst/>
            <a:ahLst/>
            <a:cxnLst/>
            <a:rect l="l" t="t" r="r" b="b"/>
            <a:pathLst>
              <a:path w="776757" h="1197031">
                <a:moveTo>
                  <a:pt x="776756" y="0"/>
                </a:moveTo>
                <a:lnTo>
                  <a:pt x="0" y="0"/>
                </a:lnTo>
                <a:lnTo>
                  <a:pt x="0" y="1197030"/>
                </a:lnTo>
                <a:lnTo>
                  <a:pt x="776756" y="1197030"/>
                </a:lnTo>
                <a:lnTo>
                  <a:pt x="77675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283544" y="2409940"/>
            <a:ext cx="9691343" cy="593253"/>
          </a:xfrm>
          <a:custGeom>
            <a:avLst/>
            <a:gdLst/>
            <a:ahLst/>
            <a:cxnLst/>
            <a:rect l="l" t="t" r="r" b="b"/>
            <a:pathLst>
              <a:path w="9691343" h="593253">
                <a:moveTo>
                  <a:pt x="0" y="0"/>
                </a:moveTo>
                <a:lnTo>
                  <a:pt x="9691343" y="0"/>
                </a:lnTo>
                <a:lnTo>
                  <a:pt x="9691343" y="593253"/>
                </a:lnTo>
                <a:lnTo>
                  <a:pt x="0" y="5932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1727123" y="4039072"/>
            <a:ext cx="3326017" cy="3326017"/>
          </a:xfrm>
          <a:custGeom>
            <a:avLst/>
            <a:gdLst/>
            <a:ahLst/>
            <a:cxnLst/>
            <a:rect l="l" t="t" r="r" b="b"/>
            <a:pathLst>
              <a:path w="3326017" h="3326017">
                <a:moveTo>
                  <a:pt x="0" y="0"/>
                </a:moveTo>
                <a:lnTo>
                  <a:pt x="3326017" y="0"/>
                </a:lnTo>
                <a:lnTo>
                  <a:pt x="3326017" y="3326017"/>
                </a:lnTo>
                <a:lnTo>
                  <a:pt x="0" y="3326017"/>
                </a:lnTo>
                <a:lnTo>
                  <a:pt x="0" y="0"/>
                </a:lnTo>
                <a:close/>
              </a:path>
            </a:pathLst>
          </a:custGeom>
          <a:blipFill>
            <a:blip r:embed="rId12"/>
            <a:stretch>
              <a:fillRect/>
            </a:stretch>
          </a:blipFill>
        </p:spPr>
      </p:sp>
      <p:sp>
        <p:nvSpPr>
          <p:cNvPr id="13" name="Freeform 13"/>
          <p:cNvSpPr/>
          <p:nvPr/>
        </p:nvSpPr>
        <p:spPr>
          <a:xfrm>
            <a:off x="11035142" y="4234815"/>
            <a:ext cx="2939746" cy="2939746"/>
          </a:xfrm>
          <a:custGeom>
            <a:avLst/>
            <a:gdLst/>
            <a:ahLst/>
            <a:cxnLst/>
            <a:rect l="l" t="t" r="r" b="b"/>
            <a:pathLst>
              <a:path w="2939746" h="2939746">
                <a:moveTo>
                  <a:pt x="0" y="0"/>
                </a:moveTo>
                <a:lnTo>
                  <a:pt x="2939745" y="0"/>
                </a:lnTo>
                <a:lnTo>
                  <a:pt x="2939745" y="2939745"/>
                </a:lnTo>
                <a:lnTo>
                  <a:pt x="0" y="2939745"/>
                </a:lnTo>
                <a:lnTo>
                  <a:pt x="0" y="0"/>
                </a:lnTo>
                <a:close/>
              </a:path>
            </a:pathLst>
          </a:custGeom>
          <a:blipFill>
            <a:blip r:embed="rId13"/>
            <a:stretch>
              <a:fillRect/>
            </a:stretch>
          </a:blipFill>
        </p:spPr>
      </p:sp>
      <p:sp>
        <p:nvSpPr>
          <p:cNvPr id="14" name="TextBox 14"/>
          <p:cNvSpPr txBox="1"/>
          <p:nvPr/>
        </p:nvSpPr>
        <p:spPr>
          <a:xfrm>
            <a:off x="3801122" y="1140022"/>
            <a:ext cx="11107457"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Components</a:t>
            </a:r>
          </a:p>
        </p:txBody>
      </p:sp>
      <p:sp>
        <p:nvSpPr>
          <p:cNvPr id="15" name="TextBox 15"/>
          <p:cNvSpPr txBox="1"/>
          <p:nvPr/>
        </p:nvSpPr>
        <p:spPr>
          <a:xfrm>
            <a:off x="1727123" y="3545840"/>
            <a:ext cx="8020478" cy="688974"/>
          </a:xfrm>
          <a:prstGeom prst="rect">
            <a:avLst/>
          </a:prstGeom>
        </p:spPr>
        <p:txBody>
          <a:bodyPr lIns="0" tIns="0" rIns="0" bIns="0" rtlCol="0" anchor="t">
            <a:spAutoFit/>
          </a:bodyPr>
          <a:lstStyle/>
          <a:p>
            <a:pPr algn="l">
              <a:lnSpc>
                <a:spcPts val="5600"/>
              </a:lnSpc>
            </a:pPr>
            <a:r>
              <a:rPr lang="en-US" sz="4000">
                <a:solidFill>
                  <a:srgbClr val="000000"/>
                </a:solidFill>
                <a:latin typeface="Canva Sans Bold"/>
              </a:rPr>
              <a:t>Servo motor</a:t>
            </a:r>
          </a:p>
        </p:txBody>
      </p:sp>
      <p:sp>
        <p:nvSpPr>
          <p:cNvPr id="16" name="TextBox 16"/>
          <p:cNvSpPr txBox="1"/>
          <p:nvPr/>
        </p:nvSpPr>
        <p:spPr>
          <a:xfrm>
            <a:off x="1727123" y="7070380"/>
            <a:ext cx="6437873" cy="2384282"/>
          </a:xfrm>
          <a:prstGeom prst="rect">
            <a:avLst/>
          </a:prstGeom>
        </p:spPr>
        <p:txBody>
          <a:bodyPr lIns="0" tIns="0" rIns="0" bIns="0" rtlCol="0" anchor="t">
            <a:spAutoFit/>
          </a:bodyPr>
          <a:lstStyle/>
          <a:p>
            <a:pPr algn="just">
              <a:lnSpc>
                <a:spcPts val="3804"/>
              </a:lnSpc>
            </a:pPr>
            <a:r>
              <a:rPr lang="en-US" sz="2377">
                <a:solidFill>
                  <a:srgbClr val="000000"/>
                </a:solidFill>
                <a:latin typeface="Poppins"/>
              </a:rPr>
              <a:t>It is a precise control device that helps in controlling the position, velocity, and acceleration of mechanical systems. It consists of a motor connected to a sensor for feedback on position and a controller.</a:t>
            </a:r>
          </a:p>
        </p:txBody>
      </p:sp>
      <p:sp>
        <p:nvSpPr>
          <p:cNvPr id="17" name="TextBox 17"/>
          <p:cNvSpPr txBox="1"/>
          <p:nvPr/>
        </p:nvSpPr>
        <p:spPr>
          <a:xfrm>
            <a:off x="10051296" y="7079905"/>
            <a:ext cx="7208004" cy="1827387"/>
          </a:xfrm>
          <a:prstGeom prst="rect">
            <a:avLst/>
          </a:prstGeom>
        </p:spPr>
        <p:txBody>
          <a:bodyPr lIns="0" tIns="0" rIns="0" bIns="0" rtlCol="0" anchor="t">
            <a:spAutoFit/>
          </a:bodyPr>
          <a:lstStyle/>
          <a:p>
            <a:pPr algn="l">
              <a:lnSpc>
                <a:spcPts val="3644"/>
              </a:lnSpc>
            </a:pPr>
            <a:r>
              <a:rPr lang="en-US" sz="2277">
                <a:solidFill>
                  <a:srgbClr val="000000"/>
                </a:solidFill>
                <a:latin typeface="Poppins"/>
              </a:rPr>
              <a:t>It is to provide controlled movement and power to machines or devices. It uses electrical energy to spin gears, which in turn control the speed and torque (rotational force) of the motor. </a:t>
            </a:r>
          </a:p>
        </p:txBody>
      </p:sp>
      <p:sp>
        <p:nvSpPr>
          <p:cNvPr id="18" name="TextBox 18"/>
          <p:cNvSpPr txBox="1"/>
          <p:nvPr/>
        </p:nvSpPr>
        <p:spPr>
          <a:xfrm>
            <a:off x="9964648" y="3513217"/>
            <a:ext cx="8020478" cy="688974"/>
          </a:xfrm>
          <a:prstGeom prst="rect">
            <a:avLst/>
          </a:prstGeom>
        </p:spPr>
        <p:txBody>
          <a:bodyPr lIns="0" tIns="0" rIns="0" bIns="0" rtlCol="0" anchor="t">
            <a:spAutoFit/>
          </a:bodyPr>
          <a:lstStyle/>
          <a:p>
            <a:pPr algn="l">
              <a:lnSpc>
                <a:spcPts val="5600"/>
              </a:lnSpc>
            </a:pPr>
            <a:r>
              <a:rPr lang="en-US" sz="4000">
                <a:solidFill>
                  <a:srgbClr val="000000"/>
                </a:solidFill>
                <a:latin typeface="Canva Sans Bold"/>
              </a:rPr>
              <a:t>DC Gear Motors</a:t>
            </a:r>
          </a:p>
        </p:txBody>
      </p:sp>
      <p:sp>
        <p:nvSpPr>
          <p:cNvPr id="19" name="TextBox 19"/>
          <p:cNvSpPr txBox="1"/>
          <p:nvPr/>
        </p:nvSpPr>
        <p:spPr>
          <a:xfrm>
            <a:off x="7016678" y="9575795"/>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rot="-2941998">
            <a:off x="8755622" y="7452233"/>
            <a:ext cx="776757" cy="1197031"/>
          </a:xfrm>
          <a:custGeom>
            <a:avLst/>
            <a:gdLst/>
            <a:ahLst/>
            <a:cxnLst/>
            <a:rect l="l" t="t" r="r" b="b"/>
            <a:pathLst>
              <a:path w="776757" h="1197031">
                <a:moveTo>
                  <a:pt x="0" y="0"/>
                </a:moveTo>
                <a:lnTo>
                  <a:pt x="776756" y="0"/>
                </a:lnTo>
                <a:lnTo>
                  <a:pt x="776756" y="1197031"/>
                </a:lnTo>
                <a:lnTo>
                  <a:pt x="0" y="1197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950600">
            <a:off x="318430" y="3089842"/>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561944" flipH="1">
            <a:off x="15561097" y="2820090"/>
            <a:ext cx="776757" cy="1197031"/>
          </a:xfrm>
          <a:custGeom>
            <a:avLst/>
            <a:gdLst/>
            <a:ahLst/>
            <a:cxnLst/>
            <a:rect l="l" t="t" r="r" b="b"/>
            <a:pathLst>
              <a:path w="776757" h="1197031">
                <a:moveTo>
                  <a:pt x="776756" y="0"/>
                </a:moveTo>
                <a:lnTo>
                  <a:pt x="0" y="0"/>
                </a:lnTo>
                <a:lnTo>
                  <a:pt x="0" y="1197030"/>
                </a:lnTo>
                <a:lnTo>
                  <a:pt x="776756" y="1197030"/>
                </a:lnTo>
                <a:lnTo>
                  <a:pt x="77675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283544" y="2409940"/>
            <a:ext cx="9691343" cy="593253"/>
          </a:xfrm>
          <a:custGeom>
            <a:avLst/>
            <a:gdLst/>
            <a:ahLst/>
            <a:cxnLst/>
            <a:rect l="l" t="t" r="r" b="b"/>
            <a:pathLst>
              <a:path w="9691343" h="593253">
                <a:moveTo>
                  <a:pt x="0" y="0"/>
                </a:moveTo>
                <a:lnTo>
                  <a:pt x="9691343" y="0"/>
                </a:lnTo>
                <a:lnTo>
                  <a:pt x="9691343" y="593253"/>
                </a:lnTo>
                <a:lnTo>
                  <a:pt x="0" y="5932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2143980" y="4373521"/>
            <a:ext cx="3314285" cy="2485714"/>
          </a:xfrm>
          <a:custGeom>
            <a:avLst/>
            <a:gdLst/>
            <a:ahLst/>
            <a:cxnLst/>
            <a:rect l="l" t="t" r="r" b="b"/>
            <a:pathLst>
              <a:path w="3314285" h="2485714">
                <a:moveTo>
                  <a:pt x="0" y="0"/>
                </a:moveTo>
                <a:lnTo>
                  <a:pt x="3314285" y="0"/>
                </a:lnTo>
                <a:lnTo>
                  <a:pt x="3314285" y="2485713"/>
                </a:lnTo>
                <a:lnTo>
                  <a:pt x="0" y="2485713"/>
                </a:lnTo>
                <a:lnTo>
                  <a:pt x="0" y="0"/>
                </a:lnTo>
                <a:close/>
              </a:path>
            </a:pathLst>
          </a:custGeom>
          <a:blipFill>
            <a:blip r:embed="rId12"/>
            <a:stretch>
              <a:fillRect/>
            </a:stretch>
          </a:blipFill>
        </p:spPr>
      </p:sp>
      <p:sp>
        <p:nvSpPr>
          <p:cNvPr id="13" name="Freeform 13"/>
          <p:cNvSpPr/>
          <p:nvPr/>
        </p:nvSpPr>
        <p:spPr>
          <a:xfrm>
            <a:off x="10051296" y="4436750"/>
            <a:ext cx="3790029" cy="2359255"/>
          </a:xfrm>
          <a:custGeom>
            <a:avLst/>
            <a:gdLst/>
            <a:ahLst/>
            <a:cxnLst/>
            <a:rect l="l" t="t" r="r" b="b"/>
            <a:pathLst>
              <a:path w="3790029" h="2359255">
                <a:moveTo>
                  <a:pt x="0" y="0"/>
                </a:moveTo>
                <a:lnTo>
                  <a:pt x="3790029" y="0"/>
                </a:lnTo>
                <a:lnTo>
                  <a:pt x="3790029" y="2359255"/>
                </a:lnTo>
                <a:lnTo>
                  <a:pt x="0" y="2359255"/>
                </a:lnTo>
                <a:lnTo>
                  <a:pt x="0" y="0"/>
                </a:lnTo>
                <a:close/>
              </a:path>
            </a:pathLst>
          </a:custGeom>
          <a:blipFill>
            <a:blip r:embed="rId13"/>
            <a:stretch>
              <a:fillRect/>
            </a:stretch>
          </a:blipFill>
        </p:spPr>
      </p:sp>
      <p:sp>
        <p:nvSpPr>
          <p:cNvPr id="14" name="TextBox 14"/>
          <p:cNvSpPr txBox="1"/>
          <p:nvPr/>
        </p:nvSpPr>
        <p:spPr>
          <a:xfrm>
            <a:off x="3801122" y="1140022"/>
            <a:ext cx="11107457"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Components</a:t>
            </a:r>
          </a:p>
        </p:txBody>
      </p:sp>
      <p:sp>
        <p:nvSpPr>
          <p:cNvPr id="15" name="TextBox 15"/>
          <p:cNvSpPr txBox="1"/>
          <p:nvPr/>
        </p:nvSpPr>
        <p:spPr>
          <a:xfrm>
            <a:off x="1727123" y="3545840"/>
            <a:ext cx="8020478" cy="688974"/>
          </a:xfrm>
          <a:prstGeom prst="rect">
            <a:avLst/>
          </a:prstGeom>
        </p:spPr>
        <p:txBody>
          <a:bodyPr lIns="0" tIns="0" rIns="0" bIns="0" rtlCol="0" anchor="t">
            <a:spAutoFit/>
          </a:bodyPr>
          <a:lstStyle/>
          <a:p>
            <a:pPr algn="l">
              <a:lnSpc>
                <a:spcPts val="5600"/>
              </a:lnSpc>
            </a:pPr>
            <a:r>
              <a:rPr lang="en-US" sz="4000">
                <a:solidFill>
                  <a:srgbClr val="000000"/>
                </a:solidFill>
                <a:latin typeface="Canva Sans Bold"/>
              </a:rPr>
              <a:t>Jumper Wires</a:t>
            </a:r>
          </a:p>
        </p:txBody>
      </p:sp>
      <p:sp>
        <p:nvSpPr>
          <p:cNvPr id="16" name="TextBox 16"/>
          <p:cNvSpPr txBox="1"/>
          <p:nvPr/>
        </p:nvSpPr>
        <p:spPr>
          <a:xfrm>
            <a:off x="1727123" y="7070380"/>
            <a:ext cx="6437873" cy="2384282"/>
          </a:xfrm>
          <a:prstGeom prst="rect">
            <a:avLst/>
          </a:prstGeom>
        </p:spPr>
        <p:txBody>
          <a:bodyPr lIns="0" tIns="0" rIns="0" bIns="0" rtlCol="0" anchor="t">
            <a:spAutoFit/>
          </a:bodyPr>
          <a:lstStyle/>
          <a:p>
            <a:pPr algn="just">
              <a:lnSpc>
                <a:spcPts val="3804"/>
              </a:lnSpc>
            </a:pPr>
            <a:r>
              <a:rPr lang="en-US" sz="2377">
                <a:solidFill>
                  <a:srgbClr val="000000"/>
                </a:solidFill>
                <a:latin typeface="Poppins"/>
              </a:rPr>
              <a:t>It is used for making connections between items on the breadboard and in Arduino's header pins. There are 3 types: male-to-male, male-to-female, and female-to-female.</a:t>
            </a:r>
          </a:p>
        </p:txBody>
      </p:sp>
      <p:sp>
        <p:nvSpPr>
          <p:cNvPr id="17" name="TextBox 17"/>
          <p:cNvSpPr txBox="1"/>
          <p:nvPr/>
        </p:nvSpPr>
        <p:spPr>
          <a:xfrm>
            <a:off x="10051296" y="7079905"/>
            <a:ext cx="7208004" cy="1827387"/>
          </a:xfrm>
          <a:prstGeom prst="rect">
            <a:avLst/>
          </a:prstGeom>
        </p:spPr>
        <p:txBody>
          <a:bodyPr lIns="0" tIns="0" rIns="0" bIns="0" rtlCol="0" anchor="t">
            <a:spAutoFit/>
          </a:bodyPr>
          <a:lstStyle/>
          <a:p>
            <a:pPr algn="l">
              <a:lnSpc>
                <a:spcPts val="3644"/>
              </a:lnSpc>
            </a:pPr>
            <a:r>
              <a:rPr lang="en-US" sz="2277">
                <a:solidFill>
                  <a:srgbClr val="000000"/>
                </a:solidFill>
                <a:latin typeface="Poppins"/>
              </a:rPr>
              <a:t>It is a sensor used for detecting the distance to an object using sound waves. It consists of two transducers: transmitter and receiver. The ranging distance is between 2cm – 400 cm.</a:t>
            </a:r>
          </a:p>
        </p:txBody>
      </p:sp>
      <p:sp>
        <p:nvSpPr>
          <p:cNvPr id="18" name="TextBox 18"/>
          <p:cNvSpPr txBox="1"/>
          <p:nvPr/>
        </p:nvSpPr>
        <p:spPr>
          <a:xfrm>
            <a:off x="9964648" y="3513217"/>
            <a:ext cx="8020478" cy="688974"/>
          </a:xfrm>
          <a:prstGeom prst="rect">
            <a:avLst/>
          </a:prstGeom>
        </p:spPr>
        <p:txBody>
          <a:bodyPr lIns="0" tIns="0" rIns="0" bIns="0" rtlCol="0" anchor="t">
            <a:spAutoFit/>
          </a:bodyPr>
          <a:lstStyle/>
          <a:p>
            <a:pPr algn="l">
              <a:lnSpc>
                <a:spcPts val="5600"/>
              </a:lnSpc>
            </a:pPr>
            <a:r>
              <a:rPr lang="en-US" sz="4000">
                <a:solidFill>
                  <a:srgbClr val="000000"/>
                </a:solidFill>
                <a:latin typeface="Canva Sans Bold"/>
              </a:rPr>
              <a:t>HC-SR04 ultrasonic sensor </a:t>
            </a:r>
          </a:p>
        </p:txBody>
      </p:sp>
      <p:sp>
        <p:nvSpPr>
          <p:cNvPr id="19" name="TextBox 19"/>
          <p:cNvSpPr txBox="1"/>
          <p:nvPr/>
        </p:nvSpPr>
        <p:spPr>
          <a:xfrm>
            <a:off x="7016678" y="9575795"/>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rot="-2941998">
            <a:off x="8755622" y="7452233"/>
            <a:ext cx="776757" cy="1197031"/>
          </a:xfrm>
          <a:custGeom>
            <a:avLst/>
            <a:gdLst/>
            <a:ahLst/>
            <a:cxnLst/>
            <a:rect l="l" t="t" r="r" b="b"/>
            <a:pathLst>
              <a:path w="776757" h="1197031">
                <a:moveTo>
                  <a:pt x="0" y="0"/>
                </a:moveTo>
                <a:lnTo>
                  <a:pt x="776756" y="0"/>
                </a:lnTo>
                <a:lnTo>
                  <a:pt x="776756" y="1197031"/>
                </a:lnTo>
                <a:lnTo>
                  <a:pt x="0" y="11970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950600">
            <a:off x="318430" y="3089842"/>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561944" flipH="1">
            <a:off x="15561097" y="2820090"/>
            <a:ext cx="776757" cy="1197031"/>
          </a:xfrm>
          <a:custGeom>
            <a:avLst/>
            <a:gdLst/>
            <a:ahLst/>
            <a:cxnLst/>
            <a:rect l="l" t="t" r="r" b="b"/>
            <a:pathLst>
              <a:path w="776757" h="1197031">
                <a:moveTo>
                  <a:pt x="776756" y="0"/>
                </a:moveTo>
                <a:lnTo>
                  <a:pt x="0" y="0"/>
                </a:lnTo>
                <a:lnTo>
                  <a:pt x="0" y="1197030"/>
                </a:lnTo>
                <a:lnTo>
                  <a:pt x="776756" y="1197030"/>
                </a:lnTo>
                <a:lnTo>
                  <a:pt x="77675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283544" y="2409940"/>
            <a:ext cx="9691343" cy="593253"/>
          </a:xfrm>
          <a:custGeom>
            <a:avLst/>
            <a:gdLst/>
            <a:ahLst/>
            <a:cxnLst/>
            <a:rect l="l" t="t" r="r" b="b"/>
            <a:pathLst>
              <a:path w="9691343" h="593253">
                <a:moveTo>
                  <a:pt x="0" y="0"/>
                </a:moveTo>
                <a:lnTo>
                  <a:pt x="9691343" y="0"/>
                </a:lnTo>
                <a:lnTo>
                  <a:pt x="9691343" y="593253"/>
                </a:lnTo>
                <a:lnTo>
                  <a:pt x="0" y="5932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9964648" y="4373521"/>
            <a:ext cx="3576504" cy="2754205"/>
          </a:xfrm>
          <a:custGeom>
            <a:avLst/>
            <a:gdLst/>
            <a:ahLst/>
            <a:cxnLst/>
            <a:rect l="l" t="t" r="r" b="b"/>
            <a:pathLst>
              <a:path w="3576504" h="2754205">
                <a:moveTo>
                  <a:pt x="0" y="0"/>
                </a:moveTo>
                <a:lnTo>
                  <a:pt x="3576505" y="0"/>
                </a:lnTo>
                <a:lnTo>
                  <a:pt x="3576505" y="2754205"/>
                </a:lnTo>
                <a:lnTo>
                  <a:pt x="0" y="2754205"/>
                </a:lnTo>
                <a:lnTo>
                  <a:pt x="0" y="0"/>
                </a:lnTo>
                <a:close/>
              </a:path>
            </a:pathLst>
          </a:custGeom>
          <a:blipFill>
            <a:blip r:embed="rId12"/>
            <a:stretch>
              <a:fillRect/>
            </a:stretch>
          </a:blipFill>
        </p:spPr>
      </p:sp>
      <p:sp>
        <p:nvSpPr>
          <p:cNvPr id="13" name="Freeform 13"/>
          <p:cNvSpPr/>
          <p:nvPr/>
        </p:nvSpPr>
        <p:spPr>
          <a:xfrm>
            <a:off x="1947333" y="4373521"/>
            <a:ext cx="3965708" cy="2619326"/>
          </a:xfrm>
          <a:custGeom>
            <a:avLst/>
            <a:gdLst/>
            <a:ahLst/>
            <a:cxnLst/>
            <a:rect l="l" t="t" r="r" b="b"/>
            <a:pathLst>
              <a:path w="3965708" h="2619326">
                <a:moveTo>
                  <a:pt x="0" y="0"/>
                </a:moveTo>
                <a:lnTo>
                  <a:pt x="3965708" y="0"/>
                </a:lnTo>
                <a:lnTo>
                  <a:pt x="3965708" y="2619325"/>
                </a:lnTo>
                <a:lnTo>
                  <a:pt x="0" y="2619325"/>
                </a:lnTo>
                <a:lnTo>
                  <a:pt x="0" y="0"/>
                </a:lnTo>
                <a:close/>
              </a:path>
            </a:pathLst>
          </a:custGeom>
          <a:blipFill>
            <a:blip r:embed="rId13"/>
            <a:stretch>
              <a:fillRect/>
            </a:stretch>
          </a:blipFill>
        </p:spPr>
      </p:sp>
      <p:sp>
        <p:nvSpPr>
          <p:cNvPr id="14" name="TextBox 14"/>
          <p:cNvSpPr txBox="1"/>
          <p:nvPr/>
        </p:nvSpPr>
        <p:spPr>
          <a:xfrm>
            <a:off x="3801122" y="1140022"/>
            <a:ext cx="11107457"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Components</a:t>
            </a:r>
          </a:p>
        </p:txBody>
      </p:sp>
      <p:sp>
        <p:nvSpPr>
          <p:cNvPr id="15" name="TextBox 15"/>
          <p:cNvSpPr txBox="1"/>
          <p:nvPr/>
        </p:nvSpPr>
        <p:spPr>
          <a:xfrm>
            <a:off x="1727123" y="3545840"/>
            <a:ext cx="8020478" cy="688974"/>
          </a:xfrm>
          <a:prstGeom prst="rect">
            <a:avLst/>
          </a:prstGeom>
        </p:spPr>
        <p:txBody>
          <a:bodyPr lIns="0" tIns="0" rIns="0" bIns="0" rtlCol="0" anchor="t">
            <a:spAutoFit/>
          </a:bodyPr>
          <a:lstStyle/>
          <a:p>
            <a:pPr algn="l">
              <a:lnSpc>
                <a:spcPts val="5600"/>
              </a:lnSpc>
            </a:pPr>
            <a:r>
              <a:rPr lang="en-US" sz="4000">
                <a:solidFill>
                  <a:srgbClr val="000000"/>
                </a:solidFill>
                <a:latin typeface="Canva Sans Bold"/>
              </a:rPr>
              <a:t> Battery Holder</a:t>
            </a:r>
          </a:p>
        </p:txBody>
      </p:sp>
      <p:sp>
        <p:nvSpPr>
          <p:cNvPr id="16" name="TextBox 16"/>
          <p:cNvSpPr txBox="1"/>
          <p:nvPr/>
        </p:nvSpPr>
        <p:spPr>
          <a:xfrm>
            <a:off x="1413616" y="7241264"/>
            <a:ext cx="6510290" cy="1431782"/>
          </a:xfrm>
          <a:prstGeom prst="rect">
            <a:avLst/>
          </a:prstGeom>
        </p:spPr>
        <p:txBody>
          <a:bodyPr lIns="0" tIns="0" rIns="0" bIns="0" rtlCol="0" anchor="t">
            <a:spAutoFit/>
          </a:bodyPr>
          <a:lstStyle/>
          <a:p>
            <a:pPr algn="just">
              <a:lnSpc>
                <a:spcPts val="3804"/>
              </a:lnSpc>
            </a:pPr>
            <a:r>
              <a:rPr lang="en-US" sz="2377">
                <a:solidFill>
                  <a:srgbClr val="000000"/>
                </a:solidFill>
                <a:latin typeface="Poppins"/>
              </a:rPr>
              <a:t>A battery holder in Arduino is a component that holds batteries and connects them to the Arduino board to provide power.</a:t>
            </a:r>
          </a:p>
        </p:txBody>
      </p:sp>
      <p:sp>
        <p:nvSpPr>
          <p:cNvPr id="17" name="TextBox 17"/>
          <p:cNvSpPr txBox="1"/>
          <p:nvPr/>
        </p:nvSpPr>
        <p:spPr>
          <a:xfrm>
            <a:off x="10051296" y="7184876"/>
            <a:ext cx="7208004" cy="1370187"/>
          </a:xfrm>
          <a:prstGeom prst="rect">
            <a:avLst/>
          </a:prstGeom>
        </p:spPr>
        <p:txBody>
          <a:bodyPr lIns="0" tIns="0" rIns="0" bIns="0" rtlCol="0" anchor="t">
            <a:spAutoFit/>
          </a:bodyPr>
          <a:lstStyle/>
          <a:p>
            <a:pPr algn="l">
              <a:lnSpc>
                <a:spcPts val="3644"/>
              </a:lnSpc>
            </a:pPr>
            <a:r>
              <a:rPr lang="en-US" sz="2277">
                <a:solidFill>
                  <a:srgbClr val="000000"/>
                </a:solidFill>
                <a:latin typeface="Poppins"/>
              </a:rPr>
              <a:t>It is used for building temporary circuits. It is useful to designers because it allows components to be removed and replaced easily</a:t>
            </a:r>
          </a:p>
        </p:txBody>
      </p:sp>
      <p:sp>
        <p:nvSpPr>
          <p:cNvPr id="18" name="TextBox 18"/>
          <p:cNvSpPr txBox="1"/>
          <p:nvPr/>
        </p:nvSpPr>
        <p:spPr>
          <a:xfrm>
            <a:off x="9964648" y="3513217"/>
            <a:ext cx="8020478" cy="688974"/>
          </a:xfrm>
          <a:prstGeom prst="rect">
            <a:avLst/>
          </a:prstGeom>
        </p:spPr>
        <p:txBody>
          <a:bodyPr lIns="0" tIns="0" rIns="0" bIns="0" rtlCol="0" anchor="t">
            <a:spAutoFit/>
          </a:bodyPr>
          <a:lstStyle/>
          <a:p>
            <a:pPr algn="l">
              <a:lnSpc>
                <a:spcPts val="5600"/>
              </a:lnSpc>
            </a:pPr>
            <a:r>
              <a:rPr lang="en-US" sz="4000">
                <a:solidFill>
                  <a:srgbClr val="000000"/>
                </a:solidFill>
                <a:latin typeface="Canva Sans Bold"/>
              </a:rPr>
              <a:t>Breadboard</a:t>
            </a:r>
          </a:p>
        </p:txBody>
      </p:sp>
      <p:sp>
        <p:nvSpPr>
          <p:cNvPr id="19" name="TextBox 19"/>
          <p:cNvSpPr txBox="1"/>
          <p:nvPr/>
        </p:nvSpPr>
        <p:spPr>
          <a:xfrm>
            <a:off x="7016678" y="9575795"/>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8F6"/>
        </a:solidFill>
        <a:effectLst/>
      </p:bgPr>
    </p:bg>
    <p:spTree>
      <p:nvGrpSpPr>
        <p:cNvPr id="1" name=""/>
        <p:cNvGrpSpPr/>
        <p:nvPr/>
      </p:nvGrpSpPr>
      <p:grpSpPr>
        <a:xfrm>
          <a:off x="0" y="0"/>
          <a:ext cx="0" cy="0"/>
          <a:chOff x="0" y="0"/>
          <a:chExt cx="0" cy="0"/>
        </a:xfrm>
      </p:grpSpPr>
      <p:sp>
        <p:nvSpPr>
          <p:cNvPr id="2" name="Freeform 2"/>
          <p:cNvSpPr/>
          <p:nvPr/>
        </p:nvSpPr>
        <p:spPr>
          <a:xfrm rot="2950600">
            <a:off x="318430" y="3089842"/>
            <a:ext cx="776757" cy="1197031"/>
          </a:xfrm>
          <a:custGeom>
            <a:avLst/>
            <a:gdLst/>
            <a:ahLst/>
            <a:cxnLst/>
            <a:rect l="l" t="t" r="r" b="b"/>
            <a:pathLst>
              <a:path w="776757" h="1197031">
                <a:moveTo>
                  <a:pt x="0" y="0"/>
                </a:moveTo>
                <a:lnTo>
                  <a:pt x="776756" y="0"/>
                </a:lnTo>
                <a:lnTo>
                  <a:pt x="776756" y="1197030"/>
                </a:lnTo>
                <a:lnTo>
                  <a:pt x="0" y="1197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561944" flipH="1">
            <a:off x="15561097" y="2820090"/>
            <a:ext cx="776757" cy="1197031"/>
          </a:xfrm>
          <a:custGeom>
            <a:avLst/>
            <a:gdLst/>
            <a:ahLst/>
            <a:cxnLst/>
            <a:rect l="l" t="t" r="r" b="b"/>
            <a:pathLst>
              <a:path w="776757" h="1197031">
                <a:moveTo>
                  <a:pt x="776756" y="0"/>
                </a:moveTo>
                <a:lnTo>
                  <a:pt x="0" y="0"/>
                </a:lnTo>
                <a:lnTo>
                  <a:pt x="0" y="1197030"/>
                </a:lnTo>
                <a:lnTo>
                  <a:pt x="776756" y="1197030"/>
                </a:lnTo>
                <a:lnTo>
                  <a:pt x="77675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276340" y="7546970"/>
            <a:ext cx="3556828" cy="4114800"/>
          </a:xfrm>
          <a:custGeom>
            <a:avLst/>
            <a:gdLst/>
            <a:ahLst/>
            <a:cxnLst/>
            <a:rect l="l" t="t" r="r" b="b"/>
            <a:pathLst>
              <a:path w="3556828" h="4114800">
                <a:moveTo>
                  <a:pt x="0" y="0"/>
                </a:moveTo>
                <a:lnTo>
                  <a:pt x="3556828" y="0"/>
                </a:lnTo>
                <a:lnTo>
                  <a:pt x="35568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749714" y="7546970"/>
            <a:ext cx="3556828" cy="4114800"/>
          </a:xfrm>
          <a:custGeom>
            <a:avLst/>
            <a:gdLst/>
            <a:ahLst/>
            <a:cxnLst/>
            <a:rect l="l" t="t" r="r" b="b"/>
            <a:pathLst>
              <a:path w="3556828" h="4114800">
                <a:moveTo>
                  <a:pt x="3556828" y="0"/>
                </a:moveTo>
                <a:lnTo>
                  <a:pt x="0" y="0"/>
                </a:lnTo>
                <a:lnTo>
                  <a:pt x="0" y="4114800"/>
                </a:lnTo>
                <a:lnTo>
                  <a:pt x="3556828" y="4114800"/>
                </a:lnTo>
                <a:lnTo>
                  <a:pt x="355682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2924999">
            <a:off x="-2503731" y="-1297702"/>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924999">
            <a:off x="-2943904" y="-1297702"/>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2924999">
            <a:off x="16576762" y="-1229799"/>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2924999">
            <a:off x="16136589" y="-1028700"/>
            <a:ext cx="4030989" cy="4114800"/>
          </a:xfrm>
          <a:custGeom>
            <a:avLst/>
            <a:gdLst/>
            <a:ahLst/>
            <a:cxnLst/>
            <a:rect l="l" t="t" r="r" b="b"/>
            <a:pathLst>
              <a:path w="4030989" h="4114800">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4283544" y="2409940"/>
            <a:ext cx="9691343" cy="593253"/>
          </a:xfrm>
          <a:custGeom>
            <a:avLst/>
            <a:gdLst/>
            <a:ahLst/>
            <a:cxnLst/>
            <a:rect l="l" t="t" r="r" b="b"/>
            <a:pathLst>
              <a:path w="9691343" h="593253">
                <a:moveTo>
                  <a:pt x="0" y="0"/>
                </a:moveTo>
                <a:lnTo>
                  <a:pt x="9691343" y="0"/>
                </a:lnTo>
                <a:lnTo>
                  <a:pt x="9691343" y="593253"/>
                </a:lnTo>
                <a:lnTo>
                  <a:pt x="0" y="5932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7499510" y="4057757"/>
            <a:ext cx="3288979" cy="3135872"/>
          </a:xfrm>
          <a:custGeom>
            <a:avLst/>
            <a:gdLst/>
            <a:ahLst/>
            <a:cxnLst/>
            <a:rect l="l" t="t" r="r" b="b"/>
            <a:pathLst>
              <a:path w="3288979" h="3135872">
                <a:moveTo>
                  <a:pt x="0" y="0"/>
                </a:moveTo>
                <a:lnTo>
                  <a:pt x="3288980" y="0"/>
                </a:lnTo>
                <a:lnTo>
                  <a:pt x="3288980" y="3135872"/>
                </a:lnTo>
                <a:lnTo>
                  <a:pt x="0" y="3135872"/>
                </a:lnTo>
                <a:lnTo>
                  <a:pt x="0" y="0"/>
                </a:lnTo>
                <a:close/>
              </a:path>
            </a:pathLst>
          </a:custGeom>
          <a:blipFill>
            <a:blip r:embed="rId12"/>
            <a:stretch>
              <a:fillRect/>
            </a:stretch>
          </a:blipFill>
        </p:spPr>
      </p:sp>
      <p:sp>
        <p:nvSpPr>
          <p:cNvPr id="12" name="TextBox 12"/>
          <p:cNvSpPr txBox="1"/>
          <p:nvPr/>
        </p:nvSpPr>
        <p:spPr>
          <a:xfrm>
            <a:off x="3801122" y="1140022"/>
            <a:ext cx="11107457"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Components</a:t>
            </a:r>
          </a:p>
        </p:txBody>
      </p:sp>
      <p:sp>
        <p:nvSpPr>
          <p:cNvPr id="13" name="TextBox 13"/>
          <p:cNvSpPr txBox="1"/>
          <p:nvPr/>
        </p:nvSpPr>
        <p:spPr>
          <a:xfrm>
            <a:off x="6864936" y="3312118"/>
            <a:ext cx="4979829" cy="688974"/>
          </a:xfrm>
          <a:prstGeom prst="rect">
            <a:avLst/>
          </a:prstGeom>
        </p:spPr>
        <p:txBody>
          <a:bodyPr lIns="0" tIns="0" rIns="0" bIns="0" rtlCol="0" anchor="t">
            <a:spAutoFit/>
          </a:bodyPr>
          <a:lstStyle/>
          <a:p>
            <a:pPr algn="l">
              <a:lnSpc>
                <a:spcPts val="5600"/>
              </a:lnSpc>
            </a:pPr>
            <a:r>
              <a:rPr lang="en-US" sz="4000">
                <a:solidFill>
                  <a:srgbClr val="000000"/>
                </a:solidFill>
                <a:latin typeface="Canva Sans Bold"/>
              </a:rPr>
              <a:t>Bluetooth (HC-05) </a:t>
            </a:r>
          </a:p>
        </p:txBody>
      </p:sp>
      <p:sp>
        <p:nvSpPr>
          <p:cNvPr id="14" name="TextBox 14"/>
          <p:cNvSpPr txBox="1"/>
          <p:nvPr/>
        </p:nvSpPr>
        <p:spPr>
          <a:xfrm>
            <a:off x="5804099" y="7423145"/>
            <a:ext cx="7101503" cy="1431782"/>
          </a:xfrm>
          <a:prstGeom prst="rect">
            <a:avLst/>
          </a:prstGeom>
        </p:spPr>
        <p:txBody>
          <a:bodyPr lIns="0" tIns="0" rIns="0" bIns="0" rtlCol="0" anchor="t">
            <a:spAutoFit/>
          </a:bodyPr>
          <a:lstStyle/>
          <a:p>
            <a:pPr algn="just">
              <a:lnSpc>
                <a:spcPts val="3804"/>
              </a:lnSpc>
            </a:pPr>
            <a:r>
              <a:rPr lang="en-US" sz="2377">
                <a:solidFill>
                  <a:srgbClr val="000000"/>
                </a:solidFill>
                <a:latin typeface="Poppins"/>
              </a:rPr>
              <a:t>It is a basic circuit set of chip which integrated bluetooth functions and which can be used in wireless network transmission.</a:t>
            </a:r>
          </a:p>
        </p:txBody>
      </p:sp>
      <p:sp>
        <p:nvSpPr>
          <p:cNvPr id="15" name="TextBox 15"/>
          <p:cNvSpPr txBox="1"/>
          <p:nvPr/>
        </p:nvSpPr>
        <p:spPr>
          <a:xfrm>
            <a:off x="7016678" y="9575795"/>
            <a:ext cx="4254643" cy="257174"/>
          </a:xfrm>
          <a:prstGeom prst="rect">
            <a:avLst/>
          </a:prstGeom>
        </p:spPr>
        <p:txBody>
          <a:bodyPr lIns="0" tIns="0" rIns="0" bIns="0" rtlCol="0" anchor="t">
            <a:spAutoFit/>
          </a:bodyPr>
          <a:lstStyle/>
          <a:p>
            <a:pPr algn="ctr">
              <a:lnSpc>
                <a:spcPts val="2100"/>
              </a:lnSpc>
            </a:pPr>
            <a:r>
              <a:rPr lang="en-US" sz="1500">
                <a:solidFill>
                  <a:srgbClr val="AF805C"/>
                </a:solidFill>
                <a:latin typeface="Canva Sans"/>
              </a:rPr>
              <a:t>Alexandria University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604</Words>
  <Application>Microsoft Office PowerPoint</Application>
  <PresentationFormat>Custom</PresentationFormat>
  <Paragraphs>84</Paragraphs>
  <Slides>19</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Canva Sans</vt:lpstr>
      <vt:lpstr>Aniyah Bold</vt:lpstr>
      <vt:lpstr>Arial</vt:lpstr>
      <vt:lpstr>Canva Sans Bold</vt:lpstr>
      <vt:lpstr>Glacial Indifference</vt:lpstr>
      <vt:lpstr>Poppins</vt:lpstr>
      <vt:lpstr>Calibri</vt:lpstr>
      <vt:lpstr>Freestyle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Black  Aesthetic Portofolio  Presentation</dc:title>
  <cp:lastModifiedBy>Doaa Samir</cp:lastModifiedBy>
  <cp:revision>4</cp:revision>
  <dcterms:created xsi:type="dcterms:W3CDTF">2006-08-16T00:00:00Z</dcterms:created>
  <dcterms:modified xsi:type="dcterms:W3CDTF">2024-05-23T10:56:49Z</dcterms:modified>
  <dc:identifier>DAGF5xDTCxs</dc:identifier>
</cp:coreProperties>
</file>